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5"/>
  </p:notesMasterIdLst>
  <p:handoutMasterIdLst>
    <p:handoutMasterId r:id="rId26"/>
  </p:handoutMasterIdLst>
  <p:sldIdLst>
    <p:sldId id="256" r:id="rId2"/>
    <p:sldId id="257" r:id="rId3"/>
    <p:sldId id="258" r:id="rId4"/>
    <p:sldId id="261" r:id="rId5"/>
    <p:sldId id="262" r:id="rId6"/>
    <p:sldId id="263" r:id="rId7"/>
    <p:sldId id="282" r:id="rId8"/>
    <p:sldId id="281" r:id="rId9"/>
    <p:sldId id="259" r:id="rId10"/>
    <p:sldId id="260" r:id="rId11"/>
    <p:sldId id="264" r:id="rId12"/>
    <p:sldId id="265" r:id="rId13"/>
    <p:sldId id="283" r:id="rId14"/>
    <p:sldId id="284" r:id="rId15"/>
    <p:sldId id="273" r:id="rId16"/>
    <p:sldId id="266" r:id="rId17"/>
    <p:sldId id="267" r:id="rId18"/>
    <p:sldId id="274" r:id="rId19"/>
    <p:sldId id="275" r:id="rId20"/>
    <p:sldId id="268" r:id="rId21"/>
    <p:sldId id="269" r:id="rId22"/>
    <p:sldId id="270" r:id="rId23"/>
    <p:sldId id="272" r:id="rId24"/>
  </p:sldIdLst>
  <p:sldSz cx="9144000" cy="6858000" type="screen4x3"/>
  <p:notesSz cx="6858000" cy="9926638"/>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5pPr>
    <a:lvl6pPr marL="2286000" algn="l" defTabSz="914400" rtl="0" eaLnBrk="1" latinLnBrk="0" hangingPunct="1">
      <a:defRPr kern="1200">
        <a:solidFill>
          <a:schemeClr val="tx1"/>
        </a:solidFill>
        <a:latin typeface="Arial" charset="0"/>
        <a:ea typeface="Microsoft YaHei" charset="-122"/>
        <a:cs typeface="+mn-cs"/>
      </a:defRPr>
    </a:lvl6pPr>
    <a:lvl7pPr marL="2743200" algn="l" defTabSz="914400" rtl="0" eaLnBrk="1" latinLnBrk="0" hangingPunct="1">
      <a:defRPr kern="1200">
        <a:solidFill>
          <a:schemeClr val="tx1"/>
        </a:solidFill>
        <a:latin typeface="Arial" charset="0"/>
        <a:ea typeface="Microsoft YaHei" charset="-122"/>
        <a:cs typeface="+mn-cs"/>
      </a:defRPr>
    </a:lvl7pPr>
    <a:lvl8pPr marL="3200400" algn="l" defTabSz="914400" rtl="0" eaLnBrk="1" latinLnBrk="0" hangingPunct="1">
      <a:defRPr kern="1200">
        <a:solidFill>
          <a:schemeClr val="tx1"/>
        </a:solidFill>
        <a:latin typeface="Arial" charset="0"/>
        <a:ea typeface="Microsoft YaHei" charset="-122"/>
        <a:cs typeface="+mn-cs"/>
      </a:defRPr>
    </a:lvl8pPr>
    <a:lvl9pPr marL="3657600" algn="l" defTabSz="914400" rtl="0" eaLnBrk="1" latinLnBrk="0" hangingPunct="1">
      <a:defRPr kern="1200">
        <a:solidFill>
          <a:schemeClr val="tx1"/>
        </a:solidFill>
        <a:latin typeface="Arial" charset="0"/>
        <a:ea typeface="Microsoft YaHei"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128"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3127"/>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1C609EE6-253B-4B77-A1B6-6D96560B065E}" type="datetimeFigureOut">
              <a:rPr lang="es-ES" smtClean="0"/>
              <a:pPr/>
              <a:t>16/02/2015</a:t>
            </a:fld>
            <a:endParaRPr lang="es-ES"/>
          </a:p>
        </p:txBody>
      </p:sp>
      <p:sp>
        <p:nvSpPr>
          <p:cNvPr id="4" name="3 Marcador de pie de página"/>
          <p:cNvSpPr>
            <a:spLocks noGrp="1"/>
          </p:cNvSpPr>
          <p:nvPr>
            <p:ph type="ftr" sz="quarter" idx="2"/>
          </p:nvPr>
        </p:nvSpPr>
        <p:spPr>
          <a:xfrm>
            <a:off x="0" y="9428163"/>
            <a:ext cx="2971800" cy="496887"/>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9428163"/>
            <a:ext cx="2971800" cy="496887"/>
          </a:xfrm>
          <a:prstGeom prst="rect">
            <a:avLst/>
          </a:prstGeom>
        </p:spPr>
        <p:txBody>
          <a:bodyPr vert="horz" lIns="91440" tIns="45720" rIns="91440" bIns="45720" rtlCol="0" anchor="b"/>
          <a:lstStyle>
            <a:lvl1pPr algn="r">
              <a:defRPr sz="1200"/>
            </a:lvl1pPr>
          </a:lstStyle>
          <a:p>
            <a:fld id="{40C8D553-E08A-4C37-AC1C-FD22CF328CBE}" type="slidenum">
              <a:rPr lang="es-ES" smtClean="0"/>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879475" y="882650"/>
            <a:ext cx="5797550" cy="4349750"/>
          </a:xfrm>
          <a:prstGeom prst="rect">
            <a:avLst/>
          </a:prstGeom>
          <a:noFill/>
          <a:ln w="9525">
            <a:noFill/>
            <a:round/>
            <a:headEnd/>
            <a:tailEnd/>
          </a:ln>
          <a:effectLst/>
        </p:spPr>
      </p:sp>
      <p:sp>
        <p:nvSpPr>
          <p:cNvPr id="2050" name="Rectangle 2"/>
          <p:cNvSpPr>
            <a:spLocks noGrp="1" noChangeArrowheads="1"/>
          </p:cNvSpPr>
          <p:nvPr>
            <p:ph type="body"/>
          </p:nvPr>
        </p:nvSpPr>
        <p:spPr bwMode="auto">
          <a:xfrm>
            <a:off x="755650" y="5513077"/>
            <a:ext cx="6046788" cy="52218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s-ES" smtClean="0"/>
          </a:p>
        </p:txBody>
      </p:sp>
      <p:sp>
        <p:nvSpPr>
          <p:cNvPr id="2051" name="Rectangle 3"/>
          <p:cNvSpPr>
            <a:spLocks noGrp="1" noChangeArrowheads="1"/>
          </p:cNvSpPr>
          <p:nvPr>
            <p:ph type="hdr"/>
          </p:nvPr>
        </p:nvSpPr>
        <p:spPr bwMode="auto">
          <a:xfrm>
            <a:off x="1" y="0"/>
            <a:ext cx="3279775" cy="579054"/>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endParaRPr lang="es-ES"/>
          </a:p>
        </p:txBody>
      </p:sp>
      <p:sp>
        <p:nvSpPr>
          <p:cNvPr id="2052" name="Rectangle 4"/>
          <p:cNvSpPr>
            <a:spLocks noGrp="1" noChangeArrowheads="1"/>
          </p:cNvSpPr>
          <p:nvPr>
            <p:ph type="dt"/>
          </p:nvPr>
        </p:nvSpPr>
        <p:spPr bwMode="auto">
          <a:xfrm>
            <a:off x="4278314" y="0"/>
            <a:ext cx="3279775" cy="579054"/>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endParaRPr lang="es-ES"/>
          </a:p>
        </p:txBody>
      </p:sp>
      <p:sp>
        <p:nvSpPr>
          <p:cNvPr id="2053" name="Rectangle 5"/>
          <p:cNvSpPr>
            <a:spLocks noGrp="1" noChangeArrowheads="1"/>
          </p:cNvSpPr>
          <p:nvPr>
            <p:ph type="ftr"/>
          </p:nvPr>
        </p:nvSpPr>
        <p:spPr bwMode="auto">
          <a:xfrm>
            <a:off x="1" y="11026151"/>
            <a:ext cx="3279775" cy="579054"/>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endParaRPr lang="es-ES"/>
          </a:p>
        </p:txBody>
      </p:sp>
      <p:sp>
        <p:nvSpPr>
          <p:cNvPr id="2054" name="Rectangle 6"/>
          <p:cNvSpPr>
            <a:spLocks noGrp="1" noChangeArrowheads="1"/>
          </p:cNvSpPr>
          <p:nvPr>
            <p:ph type="sldNum"/>
          </p:nvPr>
        </p:nvSpPr>
        <p:spPr bwMode="auto">
          <a:xfrm>
            <a:off x="4278314" y="11026151"/>
            <a:ext cx="3279775" cy="579054"/>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fld id="{FFB9D143-1948-4D28-A6E8-3DA2A1126FFC}" type="slidenum">
              <a:rPr lang="es-ES"/>
              <a:pPr/>
              <a:t>‹Nº›</a:t>
            </a:fld>
            <a:endParaRPr lang="es-ES"/>
          </a:p>
        </p:txBody>
      </p:sp>
    </p:spTree>
    <p:extLst>
      <p:ext uri="{BB962C8B-B14F-4D97-AF65-F5344CB8AC3E}">
        <p14:creationId xmlns="" xmlns:p14="http://schemas.microsoft.com/office/powerpoint/2010/main" val="2450191466"/>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D0C5A6A-94BD-4451-A4DF-7ED325B4DDC2}" type="slidenum">
              <a:rPr lang="es-ES"/>
              <a:pPr/>
              <a:t>1</a:t>
            </a:fld>
            <a:endParaRPr lang="es-ES"/>
          </a:p>
        </p:txBody>
      </p:sp>
      <p:sp>
        <p:nvSpPr>
          <p:cNvPr id="20481" name="Rectangle 1"/>
          <p:cNvSpPr txBox="1">
            <a:spLocks noGrp="1" noRot="1" noChangeAspect="1" noChangeArrowheads="1"/>
          </p:cNvSpPr>
          <p:nvPr>
            <p:ph type="sldImg"/>
          </p:nvPr>
        </p:nvSpPr>
        <p:spPr bwMode="auto">
          <a:xfrm>
            <a:off x="879475" y="882650"/>
            <a:ext cx="5799138" cy="435133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755650" y="5513076"/>
            <a:ext cx="6048375" cy="5223548"/>
          </a:xfrm>
          <a:prstGeom prst="rect">
            <a:avLst/>
          </a:prstGeom>
          <a:noFill/>
          <a:ln>
            <a:round/>
            <a:headEnd/>
            <a:tailEnd/>
          </a:ln>
        </p:spPr>
        <p:txBody>
          <a:bodyPr wrap="none" anchor="ctr"/>
          <a:lstStyle/>
          <a:p>
            <a:endParaRPr lang="es-ES"/>
          </a:p>
        </p:txBody>
      </p:sp>
    </p:spTree>
    <p:extLst>
      <p:ext uri="{BB962C8B-B14F-4D97-AF65-F5344CB8AC3E}">
        <p14:creationId xmlns="" xmlns:p14="http://schemas.microsoft.com/office/powerpoint/2010/main" val="1584424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35B9804-0FA7-44DE-9995-6F58B8FAC098}" type="slidenum">
              <a:rPr lang="es-ES"/>
              <a:pPr/>
              <a:t>10</a:t>
            </a:fld>
            <a:endParaRPr lang="es-ES"/>
          </a:p>
        </p:txBody>
      </p:sp>
      <p:sp>
        <p:nvSpPr>
          <p:cNvPr id="24577" name="Rectangle 1"/>
          <p:cNvSpPr txBox="1">
            <a:spLocks noGrp="1" noRot="1" noChangeAspect="1" noChangeArrowheads="1"/>
          </p:cNvSpPr>
          <p:nvPr>
            <p:ph type="sldImg"/>
          </p:nvPr>
        </p:nvSpPr>
        <p:spPr bwMode="auto">
          <a:xfrm>
            <a:off x="879475" y="882650"/>
            <a:ext cx="5799138" cy="4351338"/>
          </a:xfrm>
          <a:prstGeom prst="rect">
            <a:avLst/>
          </a:prstGeom>
          <a:solidFill>
            <a:srgbClr val="FFFFFF"/>
          </a:solidFill>
          <a:ln>
            <a:solidFill>
              <a:srgbClr val="000000"/>
            </a:solidFill>
            <a:miter lim="800000"/>
            <a:headEnd/>
            <a:tailEnd/>
          </a:ln>
        </p:spPr>
      </p:sp>
      <p:sp>
        <p:nvSpPr>
          <p:cNvPr id="24578" name="Rectangle 2"/>
          <p:cNvSpPr txBox="1">
            <a:spLocks noGrp="1" noChangeArrowheads="1"/>
          </p:cNvSpPr>
          <p:nvPr>
            <p:ph type="body" idx="1"/>
          </p:nvPr>
        </p:nvSpPr>
        <p:spPr bwMode="auto">
          <a:xfrm>
            <a:off x="755650" y="5513076"/>
            <a:ext cx="6048375" cy="5223548"/>
          </a:xfrm>
          <a:prstGeom prst="rect">
            <a:avLst/>
          </a:prstGeom>
          <a:noFill/>
          <a:ln>
            <a:round/>
            <a:headEnd/>
            <a:tailEnd/>
          </a:ln>
        </p:spPr>
        <p:txBody>
          <a:bodyPr wrap="none" anchor="ctr"/>
          <a:lstStyle/>
          <a:p>
            <a:endParaRPr lang="es-ES"/>
          </a:p>
        </p:txBody>
      </p:sp>
    </p:spTree>
    <p:extLst>
      <p:ext uri="{BB962C8B-B14F-4D97-AF65-F5344CB8AC3E}">
        <p14:creationId xmlns="" xmlns:p14="http://schemas.microsoft.com/office/powerpoint/2010/main" val="3067139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3C41193-E5CB-41C8-88EA-F4D14FF15F82}" type="slidenum">
              <a:rPr lang="es-ES"/>
              <a:pPr/>
              <a:t>11</a:t>
            </a:fld>
            <a:endParaRPr lang="es-ES"/>
          </a:p>
        </p:txBody>
      </p:sp>
      <p:sp>
        <p:nvSpPr>
          <p:cNvPr id="28673" name="Rectangle 1"/>
          <p:cNvSpPr txBox="1">
            <a:spLocks noGrp="1" noRot="1" noChangeAspect="1" noChangeArrowheads="1"/>
          </p:cNvSpPr>
          <p:nvPr>
            <p:ph type="sldImg"/>
          </p:nvPr>
        </p:nvSpPr>
        <p:spPr bwMode="auto">
          <a:xfrm>
            <a:off x="879475" y="882650"/>
            <a:ext cx="5799138" cy="4351338"/>
          </a:xfrm>
          <a:prstGeom prst="rect">
            <a:avLst/>
          </a:prstGeom>
          <a:solidFill>
            <a:srgbClr val="FFFFFF"/>
          </a:solidFill>
          <a:ln>
            <a:solidFill>
              <a:srgbClr val="000000"/>
            </a:solidFill>
            <a:miter lim="800000"/>
            <a:headEnd/>
            <a:tailEnd/>
          </a:ln>
        </p:spPr>
      </p:sp>
      <p:sp>
        <p:nvSpPr>
          <p:cNvPr id="28674" name="Rectangle 2"/>
          <p:cNvSpPr txBox="1">
            <a:spLocks noGrp="1" noChangeArrowheads="1"/>
          </p:cNvSpPr>
          <p:nvPr>
            <p:ph type="body" idx="1"/>
          </p:nvPr>
        </p:nvSpPr>
        <p:spPr bwMode="auto">
          <a:xfrm>
            <a:off x="755650" y="5513076"/>
            <a:ext cx="6048375" cy="5223548"/>
          </a:xfrm>
          <a:prstGeom prst="rect">
            <a:avLst/>
          </a:prstGeom>
          <a:noFill/>
          <a:ln>
            <a:round/>
            <a:headEnd/>
            <a:tailEnd/>
          </a:ln>
        </p:spPr>
        <p:txBody>
          <a:bodyPr wrap="none" anchor="ctr"/>
          <a:lstStyle/>
          <a:p>
            <a:endParaRPr lang="es-ES"/>
          </a:p>
        </p:txBody>
      </p:sp>
    </p:spTree>
    <p:extLst>
      <p:ext uri="{BB962C8B-B14F-4D97-AF65-F5344CB8AC3E}">
        <p14:creationId xmlns="" xmlns:p14="http://schemas.microsoft.com/office/powerpoint/2010/main" val="1476010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AB1FA1B-E00B-435E-A8BF-4CEF72E0BF4E}" type="slidenum">
              <a:rPr lang="es-ES"/>
              <a:pPr/>
              <a:t>12</a:t>
            </a:fld>
            <a:endParaRPr lang="es-ES"/>
          </a:p>
        </p:txBody>
      </p:sp>
      <p:sp>
        <p:nvSpPr>
          <p:cNvPr id="29697" name="Rectangle 1"/>
          <p:cNvSpPr txBox="1">
            <a:spLocks noGrp="1" noRot="1" noChangeAspect="1" noChangeArrowheads="1"/>
          </p:cNvSpPr>
          <p:nvPr>
            <p:ph type="sldImg"/>
          </p:nvPr>
        </p:nvSpPr>
        <p:spPr bwMode="auto">
          <a:xfrm>
            <a:off x="879475" y="882650"/>
            <a:ext cx="5799138" cy="4351338"/>
          </a:xfrm>
          <a:prstGeom prst="rect">
            <a:avLst/>
          </a:prstGeom>
          <a:solidFill>
            <a:srgbClr val="FFFFFF"/>
          </a:solidFill>
          <a:ln>
            <a:solidFill>
              <a:srgbClr val="000000"/>
            </a:solidFill>
            <a:miter lim="800000"/>
            <a:headEnd/>
            <a:tailEnd/>
          </a:ln>
        </p:spPr>
      </p:sp>
      <p:sp>
        <p:nvSpPr>
          <p:cNvPr id="29698" name="Rectangle 2"/>
          <p:cNvSpPr txBox="1">
            <a:spLocks noGrp="1" noChangeArrowheads="1"/>
          </p:cNvSpPr>
          <p:nvPr>
            <p:ph type="body" idx="1"/>
          </p:nvPr>
        </p:nvSpPr>
        <p:spPr bwMode="auto">
          <a:xfrm>
            <a:off x="755650" y="5513076"/>
            <a:ext cx="6048375" cy="5223548"/>
          </a:xfrm>
          <a:prstGeom prst="rect">
            <a:avLst/>
          </a:prstGeom>
          <a:noFill/>
          <a:ln>
            <a:round/>
            <a:headEnd/>
            <a:tailEnd/>
          </a:ln>
        </p:spPr>
        <p:txBody>
          <a:bodyPr wrap="none" anchor="ctr"/>
          <a:lstStyle/>
          <a:p>
            <a:endParaRPr lang="es-ES"/>
          </a:p>
        </p:txBody>
      </p:sp>
    </p:spTree>
    <p:extLst>
      <p:ext uri="{BB962C8B-B14F-4D97-AF65-F5344CB8AC3E}">
        <p14:creationId xmlns="" xmlns:p14="http://schemas.microsoft.com/office/powerpoint/2010/main" val="3899294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3C41193-E5CB-41C8-88EA-F4D14FF15F82}" type="slidenum">
              <a:rPr lang="es-ES"/>
              <a:pPr/>
              <a:t>13</a:t>
            </a:fld>
            <a:endParaRPr lang="es-ES"/>
          </a:p>
        </p:txBody>
      </p:sp>
      <p:sp>
        <p:nvSpPr>
          <p:cNvPr id="28673" name="Rectangle 1"/>
          <p:cNvSpPr txBox="1">
            <a:spLocks noGrp="1" noRot="1" noChangeAspect="1" noChangeArrowheads="1"/>
          </p:cNvSpPr>
          <p:nvPr>
            <p:ph type="sldImg"/>
          </p:nvPr>
        </p:nvSpPr>
        <p:spPr bwMode="auto">
          <a:xfrm>
            <a:off x="879475" y="882650"/>
            <a:ext cx="5799138" cy="4351338"/>
          </a:xfrm>
          <a:prstGeom prst="rect">
            <a:avLst/>
          </a:prstGeom>
          <a:solidFill>
            <a:srgbClr val="FFFFFF"/>
          </a:solidFill>
          <a:ln>
            <a:solidFill>
              <a:srgbClr val="000000"/>
            </a:solidFill>
            <a:miter lim="800000"/>
            <a:headEnd/>
            <a:tailEnd/>
          </a:ln>
        </p:spPr>
      </p:sp>
      <p:sp>
        <p:nvSpPr>
          <p:cNvPr id="28674" name="Rectangle 2"/>
          <p:cNvSpPr txBox="1">
            <a:spLocks noGrp="1" noChangeArrowheads="1"/>
          </p:cNvSpPr>
          <p:nvPr>
            <p:ph type="body" idx="1"/>
          </p:nvPr>
        </p:nvSpPr>
        <p:spPr bwMode="auto">
          <a:xfrm>
            <a:off x="755650" y="5513076"/>
            <a:ext cx="6048375" cy="5223548"/>
          </a:xfrm>
          <a:prstGeom prst="rect">
            <a:avLst/>
          </a:prstGeom>
          <a:noFill/>
          <a:ln>
            <a:round/>
            <a:headEnd/>
            <a:tailEnd/>
          </a:ln>
        </p:spPr>
        <p:txBody>
          <a:bodyPr wrap="none" anchor="ctr"/>
          <a:lstStyle/>
          <a:p>
            <a:endParaRPr lang="es-ES"/>
          </a:p>
        </p:txBody>
      </p:sp>
    </p:spTree>
    <p:extLst>
      <p:ext uri="{BB962C8B-B14F-4D97-AF65-F5344CB8AC3E}">
        <p14:creationId xmlns="" xmlns:p14="http://schemas.microsoft.com/office/powerpoint/2010/main" val="2009309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3C41193-E5CB-41C8-88EA-F4D14FF15F82}" type="slidenum">
              <a:rPr lang="es-ES"/>
              <a:pPr/>
              <a:t>14</a:t>
            </a:fld>
            <a:endParaRPr lang="es-ES"/>
          </a:p>
        </p:txBody>
      </p:sp>
      <p:sp>
        <p:nvSpPr>
          <p:cNvPr id="28673" name="Rectangle 1"/>
          <p:cNvSpPr txBox="1">
            <a:spLocks noGrp="1" noRot="1" noChangeAspect="1" noChangeArrowheads="1"/>
          </p:cNvSpPr>
          <p:nvPr>
            <p:ph type="sldImg"/>
          </p:nvPr>
        </p:nvSpPr>
        <p:spPr bwMode="auto">
          <a:xfrm>
            <a:off x="879475" y="882650"/>
            <a:ext cx="5799138" cy="4351338"/>
          </a:xfrm>
          <a:prstGeom prst="rect">
            <a:avLst/>
          </a:prstGeom>
          <a:solidFill>
            <a:srgbClr val="FFFFFF"/>
          </a:solidFill>
          <a:ln>
            <a:solidFill>
              <a:srgbClr val="000000"/>
            </a:solidFill>
            <a:miter lim="800000"/>
            <a:headEnd/>
            <a:tailEnd/>
          </a:ln>
        </p:spPr>
      </p:sp>
      <p:sp>
        <p:nvSpPr>
          <p:cNvPr id="28674" name="Rectangle 2"/>
          <p:cNvSpPr txBox="1">
            <a:spLocks noGrp="1" noChangeArrowheads="1"/>
          </p:cNvSpPr>
          <p:nvPr>
            <p:ph type="body" idx="1"/>
          </p:nvPr>
        </p:nvSpPr>
        <p:spPr bwMode="auto">
          <a:xfrm>
            <a:off x="755650" y="5513076"/>
            <a:ext cx="6048375" cy="5223548"/>
          </a:xfrm>
          <a:prstGeom prst="rect">
            <a:avLst/>
          </a:prstGeom>
          <a:noFill/>
          <a:ln>
            <a:round/>
            <a:headEnd/>
            <a:tailEnd/>
          </a:ln>
        </p:spPr>
        <p:txBody>
          <a:bodyPr wrap="none" anchor="ctr"/>
          <a:lstStyle/>
          <a:p>
            <a:endParaRPr lang="es-ES"/>
          </a:p>
        </p:txBody>
      </p:sp>
    </p:spTree>
    <p:extLst>
      <p:ext uri="{BB962C8B-B14F-4D97-AF65-F5344CB8AC3E}">
        <p14:creationId xmlns="" xmlns:p14="http://schemas.microsoft.com/office/powerpoint/2010/main" val="3083542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3C41193-E5CB-41C8-88EA-F4D14FF15F82}" type="slidenum">
              <a:rPr lang="es-ES"/>
              <a:pPr/>
              <a:t>15</a:t>
            </a:fld>
            <a:endParaRPr lang="es-ES"/>
          </a:p>
        </p:txBody>
      </p:sp>
      <p:sp>
        <p:nvSpPr>
          <p:cNvPr id="28673" name="Rectangle 1"/>
          <p:cNvSpPr txBox="1">
            <a:spLocks noGrp="1" noRot="1" noChangeAspect="1" noChangeArrowheads="1"/>
          </p:cNvSpPr>
          <p:nvPr>
            <p:ph type="sldImg"/>
          </p:nvPr>
        </p:nvSpPr>
        <p:spPr bwMode="auto">
          <a:xfrm>
            <a:off x="879475" y="882650"/>
            <a:ext cx="5799138" cy="4351338"/>
          </a:xfrm>
          <a:prstGeom prst="rect">
            <a:avLst/>
          </a:prstGeom>
          <a:solidFill>
            <a:srgbClr val="FFFFFF"/>
          </a:solidFill>
          <a:ln>
            <a:solidFill>
              <a:srgbClr val="000000"/>
            </a:solidFill>
            <a:miter lim="800000"/>
            <a:headEnd/>
            <a:tailEnd/>
          </a:ln>
        </p:spPr>
      </p:sp>
      <p:sp>
        <p:nvSpPr>
          <p:cNvPr id="28674" name="Rectangle 2"/>
          <p:cNvSpPr txBox="1">
            <a:spLocks noGrp="1" noChangeArrowheads="1"/>
          </p:cNvSpPr>
          <p:nvPr>
            <p:ph type="body" idx="1"/>
          </p:nvPr>
        </p:nvSpPr>
        <p:spPr bwMode="auto">
          <a:xfrm>
            <a:off x="755650" y="5513076"/>
            <a:ext cx="6048375" cy="5223548"/>
          </a:xfrm>
          <a:prstGeom prst="rect">
            <a:avLst/>
          </a:prstGeom>
          <a:noFill/>
          <a:ln>
            <a:round/>
            <a:headEnd/>
            <a:tailEnd/>
          </a:ln>
        </p:spPr>
        <p:txBody>
          <a:bodyPr wrap="none" anchor="ctr"/>
          <a:lstStyle/>
          <a:p>
            <a:endParaRPr lang="es-ES"/>
          </a:p>
        </p:txBody>
      </p:sp>
    </p:spTree>
    <p:extLst>
      <p:ext uri="{BB962C8B-B14F-4D97-AF65-F5344CB8AC3E}">
        <p14:creationId xmlns="" xmlns:p14="http://schemas.microsoft.com/office/powerpoint/2010/main" val="3331680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CCAD5A1-AA12-4C8B-B02C-3341320CE4A0}" type="slidenum">
              <a:rPr lang="es-ES"/>
              <a:pPr/>
              <a:t>16</a:t>
            </a:fld>
            <a:endParaRPr lang="es-ES"/>
          </a:p>
        </p:txBody>
      </p:sp>
      <p:sp>
        <p:nvSpPr>
          <p:cNvPr id="30721" name="Rectangle 1"/>
          <p:cNvSpPr txBox="1">
            <a:spLocks noGrp="1" noRot="1" noChangeAspect="1" noChangeArrowheads="1"/>
          </p:cNvSpPr>
          <p:nvPr>
            <p:ph type="sldImg"/>
          </p:nvPr>
        </p:nvSpPr>
        <p:spPr bwMode="auto">
          <a:xfrm>
            <a:off x="879475" y="882650"/>
            <a:ext cx="5799138" cy="4351338"/>
          </a:xfrm>
          <a:prstGeom prst="rect">
            <a:avLst/>
          </a:prstGeom>
          <a:solidFill>
            <a:srgbClr val="FFFFFF"/>
          </a:solidFill>
          <a:ln>
            <a:solidFill>
              <a:srgbClr val="000000"/>
            </a:solidFill>
            <a:miter lim="800000"/>
            <a:headEnd/>
            <a:tailEnd/>
          </a:ln>
        </p:spPr>
      </p:sp>
      <p:sp>
        <p:nvSpPr>
          <p:cNvPr id="30722" name="Rectangle 2"/>
          <p:cNvSpPr txBox="1">
            <a:spLocks noGrp="1" noChangeArrowheads="1"/>
          </p:cNvSpPr>
          <p:nvPr>
            <p:ph type="body" idx="1"/>
          </p:nvPr>
        </p:nvSpPr>
        <p:spPr bwMode="auto">
          <a:xfrm>
            <a:off x="755650" y="5513076"/>
            <a:ext cx="6048375" cy="5223548"/>
          </a:xfrm>
          <a:prstGeom prst="rect">
            <a:avLst/>
          </a:prstGeom>
          <a:noFill/>
          <a:ln>
            <a:round/>
            <a:headEnd/>
            <a:tailEnd/>
          </a:ln>
        </p:spPr>
        <p:txBody>
          <a:bodyPr wrap="none" anchor="ctr"/>
          <a:lstStyle/>
          <a:p>
            <a:endParaRPr lang="es-ES"/>
          </a:p>
        </p:txBody>
      </p:sp>
    </p:spTree>
    <p:extLst>
      <p:ext uri="{BB962C8B-B14F-4D97-AF65-F5344CB8AC3E}">
        <p14:creationId xmlns="" xmlns:p14="http://schemas.microsoft.com/office/powerpoint/2010/main" val="2322549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F8EA060-FC06-4F62-A375-45A0AD5B74D2}" type="slidenum">
              <a:rPr lang="es-ES"/>
              <a:pPr/>
              <a:t>17</a:t>
            </a:fld>
            <a:endParaRPr lang="es-ES"/>
          </a:p>
        </p:txBody>
      </p:sp>
      <p:sp>
        <p:nvSpPr>
          <p:cNvPr id="31745" name="Rectangle 1"/>
          <p:cNvSpPr txBox="1">
            <a:spLocks noGrp="1" noRot="1" noChangeAspect="1" noChangeArrowheads="1"/>
          </p:cNvSpPr>
          <p:nvPr>
            <p:ph type="sldImg"/>
          </p:nvPr>
        </p:nvSpPr>
        <p:spPr bwMode="auto">
          <a:xfrm>
            <a:off x="879475" y="882650"/>
            <a:ext cx="5799138" cy="4351338"/>
          </a:xfrm>
          <a:prstGeom prst="rect">
            <a:avLst/>
          </a:prstGeom>
          <a:solidFill>
            <a:srgbClr val="FFFFFF"/>
          </a:solidFill>
          <a:ln>
            <a:solidFill>
              <a:srgbClr val="000000"/>
            </a:solidFill>
            <a:miter lim="800000"/>
            <a:headEnd/>
            <a:tailEnd/>
          </a:ln>
        </p:spPr>
      </p:sp>
      <p:sp>
        <p:nvSpPr>
          <p:cNvPr id="31746" name="Rectangle 2"/>
          <p:cNvSpPr txBox="1">
            <a:spLocks noGrp="1" noChangeArrowheads="1"/>
          </p:cNvSpPr>
          <p:nvPr>
            <p:ph type="body" idx="1"/>
          </p:nvPr>
        </p:nvSpPr>
        <p:spPr bwMode="auto">
          <a:xfrm>
            <a:off x="755650" y="5513076"/>
            <a:ext cx="6048375" cy="5223548"/>
          </a:xfrm>
          <a:prstGeom prst="rect">
            <a:avLst/>
          </a:prstGeom>
          <a:noFill/>
          <a:ln>
            <a:round/>
            <a:headEnd/>
            <a:tailEnd/>
          </a:ln>
        </p:spPr>
        <p:txBody>
          <a:bodyPr wrap="none" anchor="ctr"/>
          <a:lstStyle/>
          <a:p>
            <a:endParaRPr lang="es-ES"/>
          </a:p>
        </p:txBody>
      </p:sp>
    </p:spTree>
    <p:extLst>
      <p:ext uri="{BB962C8B-B14F-4D97-AF65-F5344CB8AC3E}">
        <p14:creationId xmlns="" xmlns:p14="http://schemas.microsoft.com/office/powerpoint/2010/main" val="2720644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F8EA060-FC06-4F62-A375-45A0AD5B74D2}" type="slidenum">
              <a:rPr lang="es-ES"/>
              <a:pPr/>
              <a:t>18</a:t>
            </a:fld>
            <a:endParaRPr lang="es-ES"/>
          </a:p>
        </p:txBody>
      </p:sp>
      <p:sp>
        <p:nvSpPr>
          <p:cNvPr id="31745" name="Rectangle 1"/>
          <p:cNvSpPr txBox="1">
            <a:spLocks noGrp="1" noRot="1" noChangeAspect="1" noChangeArrowheads="1"/>
          </p:cNvSpPr>
          <p:nvPr>
            <p:ph type="sldImg"/>
          </p:nvPr>
        </p:nvSpPr>
        <p:spPr bwMode="auto">
          <a:xfrm>
            <a:off x="879475" y="882650"/>
            <a:ext cx="5799138" cy="4351338"/>
          </a:xfrm>
          <a:prstGeom prst="rect">
            <a:avLst/>
          </a:prstGeom>
          <a:solidFill>
            <a:srgbClr val="FFFFFF"/>
          </a:solidFill>
          <a:ln>
            <a:solidFill>
              <a:srgbClr val="000000"/>
            </a:solidFill>
            <a:miter lim="800000"/>
            <a:headEnd/>
            <a:tailEnd/>
          </a:ln>
        </p:spPr>
      </p:sp>
      <p:sp>
        <p:nvSpPr>
          <p:cNvPr id="31746" name="Rectangle 2"/>
          <p:cNvSpPr txBox="1">
            <a:spLocks noGrp="1" noChangeArrowheads="1"/>
          </p:cNvSpPr>
          <p:nvPr>
            <p:ph type="body" idx="1"/>
          </p:nvPr>
        </p:nvSpPr>
        <p:spPr bwMode="auto">
          <a:xfrm>
            <a:off x="755650" y="5513076"/>
            <a:ext cx="6048375" cy="5223548"/>
          </a:xfrm>
          <a:prstGeom prst="rect">
            <a:avLst/>
          </a:prstGeom>
          <a:noFill/>
          <a:ln>
            <a:round/>
            <a:headEnd/>
            <a:tailEnd/>
          </a:ln>
        </p:spPr>
        <p:txBody>
          <a:bodyPr wrap="none" anchor="ctr"/>
          <a:lstStyle/>
          <a:p>
            <a:endParaRPr lang="es-ES"/>
          </a:p>
        </p:txBody>
      </p:sp>
    </p:spTree>
    <p:extLst>
      <p:ext uri="{BB962C8B-B14F-4D97-AF65-F5344CB8AC3E}">
        <p14:creationId xmlns="" xmlns:p14="http://schemas.microsoft.com/office/powerpoint/2010/main" val="279674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F8EA060-FC06-4F62-A375-45A0AD5B74D2}" type="slidenum">
              <a:rPr lang="es-ES"/>
              <a:pPr/>
              <a:t>19</a:t>
            </a:fld>
            <a:endParaRPr lang="es-ES"/>
          </a:p>
        </p:txBody>
      </p:sp>
      <p:sp>
        <p:nvSpPr>
          <p:cNvPr id="31745" name="Rectangle 1"/>
          <p:cNvSpPr txBox="1">
            <a:spLocks noGrp="1" noRot="1" noChangeAspect="1" noChangeArrowheads="1"/>
          </p:cNvSpPr>
          <p:nvPr>
            <p:ph type="sldImg"/>
          </p:nvPr>
        </p:nvSpPr>
        <p:spPr bwMode="auto">
          <a:xfrm>
            <a:off x="879475" y="882650"/>
            <a:ext cx="5799138" cy="4351338"/>
          </a:xfrm>
          <a:prstGeom prst="rect">
            <a:avLst/>
          </a:prstGeom>
          <a:solidFill>
            <a:srgbClr val="FFFFFF"/>
          </a:solidFill>
          <a:ln>
            <a:solidFill>
              <a:srgbClr val="000000"/>
            </a:solidFill>
            <a:miter lim="800000"/>
            <a:headEnd/>
            <a:tailEnd/>
          </a:ln>
        </p:spPr>
      </p:sp>
      <p:sp>
        <p:nvSpPr>
          <p:cNvPr id="31746" name="Rectangle 2"/>
          <p:cNvSpPr txBox="1">
            <a:spLocks noGrp="1" noChangeArrowheads="1"/>
          </p:cNvSpPr>
          <p:nvPr>
            <p:ph type="body" idx="1"/>
          </p:nvPr>
        </p:nvSpPr>
        <p:spPr bwMode="auto">
          <a:xfrm>
            <a:off x="755650" y="5513076"/>
            <a:ext cx="6048375" cy="5223548"/>
          </a:xfrm>
          <a:prstGeom prst="rect">
            <a:avLst/>
          </a:prstGeom>
          <a:noFill/>
          <a:ln>
            <a:round/>
            <a:headEnd/>
            <a:tailEnd/>
          </a:ln>
        </p:spPr>
        <p:txBody>
          <a:bodyPr wrap="none" anchor="ctr"/>
          <a:lstStyle/>
          <a:p>
            <a:endParaRPr lang="es-ES"/>
          </a:p>
        </p:txBody>
      </p:sp>
    </p:spTree>
    <p:extLst>
      <p:ext uri="{BB962C8B-B14F-4D97-AF65-F5344CB8AC3E}">
        <p14:creationId xmlns="" xmlns:p14="http://schemas.microsoft.com/office/powerpoint/2010/main" val="3456510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A307B37-AB12-41BD-815F-E4024CF35EA1}" type="slidenum">
              <a:rPr lang="es-ES"/>
              <a:pPr/>
              <a:t>2</a:t>
            </a:fld>
            <a:endParaRPr lang="es-ES"/>
          </a:p>
        </p:txBody>
      </p:sp>
      <p:sp>
        <p:nvSpPr>
          <p:cNvPr id="21505" name="Rectangle 1"/>
          <p:cNvSpPr txBox="1">
            <a:spLocks noGrp="1" noRot="1" noChangeAspect="1" noChangeArrowheads="1"/>
          </p:cNvSpPr>
          <p:nvPr>
            <p:ph type="sldImg"/>
          </p:nvPr>
        </p:nvSpPr>
        <p:spPr bwMode="auto">
          <a:xfrm>
            <a:off x="879475" y="882650"/>
            <a:ext cx="5799138" cy="4351338"/>
          </a:xfrm>
          <a:prstGeom prst="rect">
            <a:avLst/>
          </a:prstGeom>
          <a:solidFill>
            <a:srgbClr val="FFFFFF"/>
          </a:solidFill>
          <a:ln>
            <a:solidFill>
              <a:srgbClr val="000000"/>
            </a:solidFill>
            <a:miter lim="800000"/>
            <a:headEnd/>
            <a:tailEnd/>
          </a:ln>
        </p:spPr>
      </p:sp>
      <p:sp>
        <p:nvSpPr>
          <p:cNvPr id="21506" name="Rectangle 2"/>
          <p:cNvSpPr txBox="1">
            <a:spLocks noGrp="1" noChangeArrowheads="1"/>
          </p:cNvSpPr>
          <p:nvPr>
            <p:ph type="body" idx="1"/>
          </p:nvPr>
        </p:nvSpPr>
        <p:spPr bwMode="auto">
          <a:xfrm>
            <a:off x="755650" y="5513076"/>
            <a:ext cx="6048375" cy="5223548"/>
          </a:xfrm>
          <a:prstGeom prst="rect">
            <a:avLst/>
          </a:prstGeom>
          <a:noFill/>
          <a:ln>
            <a:round/>
            <a:headEnd/>
            <a:tailEnd/>
          </a:ln>
        </p:spPr>
        <p:txBody>
          <a:bodyPr wrap="none" anchor="ctr"/>
          <a:lstStyle/>
          <a:p>
            <a:endParaRPr lang="es-ES"/>
          </a:p>
        </p:txBody>
      </p:sp>
    </p:spTree>
    <p:extLst>
      <p:ext uri="{BB962C8B-B14F-4D97-AF65-F5344CB8AC3E}">
        <p14:creationId xmlns="" xmlns:p14="http://schemas.microsoft.com/office/powerpoint/2010/main" val="3195127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0A0A5AF-64E8-4C54-94A2-118780D5546C}" type="slidenum">
              <a:rPr lang="es-ES"/>
              <a:pPr/>
              <a:t>20</a:t>
            </a:fld>
            <a:endParaRPr lang="es-ES"/>
          </a:p>
        </p:txBody>
      </p:sp>
      <p:sp>
        <p:nvSpPr>
          <p:cNvPr id="32769" name="Rectangle 1"/>
          <p:cNvSpPr txBox="1">
            <a:spLocks noGrp="1" noRot="1" noChangeAspect="1" noChangeArrowheads="1"/>
          </p:cNvSpPr>
          <p:nvPr>
            <p:ph type="sldImg"/>
          </p:nvPr>
        </p:nvSpPr>
        <p:spPr bwMode="auto">
          <a:xfrm>
            <a:off x="879475" y="882650"/>
            <a:ext cx="5799138" cy="4351338"/>
          </a:xfrm>
          <a:prstGeom prst="rect">
            <a:avLst/>
          </a:prstGeom>
          <a:solidFill>
            <a:srgbClr val="FFFFFF"/>
          </a:solidFill>
          <a:ln>
            <a:solidFill>
              <a:srgbClr val="000000"/>
            </a:solidFill>
            <a:miter lim="800000"/>
            <a:headEnd/>
            <a:tailEnd/>
          </a:ln>
        </p:spPr>
      </p:sp>
      <p:sp>
        <p:nvSpPr>
          <p:cNvPr id="32770" name="Rectangle 2"/>
          <p:cNvSpPr txBox="1">
            <a:spLocks noGrp="1" noChangeArrowheads="1"/>
          </p:cNvSpPr>
          <p:nvPr>
            <p:ph type="body" idx="1"/>
          </p:nvPr>
        </p:nvSpPr>
        <p:spPr bwMode="auto">
          <a:xfrm>
            <a:off x="755650" y="5513076"/>
            <a:ext cx="6048375" cy="5223548"/>
          </a:xfrm>
          <a:prstGeom prst="rect">
            <a:avLst/>
          </a:prstGeom>
          <a:noFill/>
          <a:ln>
            <a:round/>
            <a:headEnd/>
            <a:tailEnd/>
          </a:ln>
        </p:spPr>
        <p:txBody>
          <a:bodyPr wrap="none" anchor="ctr"/>
          <a:lstStyle/>
          <a:p>
            <a:endParaRPr lang="es-ES"/>
          </a:p>
        </p:txBody>
      </p:sp>
    </p:spTree>
    <p:extLst>
      <p:ext uri="{BB962C8B-B14F-4D97-AF65-F5344CB8AC3E}">
        <p14:creationId xmlns="" xmlns:p14="http://schemas.microsoft.com/office/powerpoint/2010/main" val="1657746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5EF59B1-ECD2-49C2-BE89-305D617E6593}" type="slidenum">
              <a:rPr lang="es-ES"/>
              <a:pPr/>
              <a:t>21</a:t>
            </a:fld>
            <a:endParaRPr lang="es-ES"/>
          </a:p>
        </p:txBody>
      </p:sp>
      <p:sp>
        <p:nvSpPr>
          <p:cNvPr id="33793" name="Rectangle 1"/>
          <p:cNvSpPr txBox="1">
            <a:spLocks noGrp="1" noRot="1" noChangeAspect="1" noChangeArrowheads="1"/>
          </p:cNvSpPr>
          <p:nvPr>
            <p:ph type="sldImg"/>
          </p:nvPr>
        </p:nvSpPr>
        <p:spPr bwMode="auto">
          <a:xfrm>
            <a:off x="879475" y="882650"/>
            <a:ext cx="5799138" cy="4351338"/>
          </a:xfrm>
          <a:prstGeom prst="rect">
            <a:avLst/>
          </a:prstGeom>
          <a:solidFill>
            <a:srgbClr val="FFFFFF"/>
          </a:solidFill>
          <a:ln>
            <a:solidFill>
              <a:srgbClr val="000000"/>
            </a:solidFill>
            <a:miter lim="800000"/>
            <a:headEnd/>
            <a:tailEnd/>
          </a:ln>
        </p:spPr>
      </p:sp>
      <p:sp>
        <p:nvSpPr>
          <p:cNvPr id="33794" name="Rectangle 2"/>
          <p:cNvSpPr txBox="1">
            <a:spLocks noGrp="1" noChangeArrowheads="1"/>
          </p:cNvSpPr>
          <p:nvPr>
            <p:ph type="body" idx="1"/>
          </p:nvPr>
        </p:nvSpPr>
        <p:spPr bwMode="auto">
          <a:xfrm>
            <a:off x="755650" y="5513076"/>
            <a:ext cx="6048375" cy="5223548"/>
          </a:xfrm>
          <a:prstGeom prst="rect">
            <a:avLst/>
          </a:prstGeom>
          <a:noFill/>
          <a:ln>
            <a:round/>
            <a:headEnd/>
            <a:tailEnd/>
          </a:ln>
        </p:spPr>
        <p:txBody>
          <a:bodyPr wrap="none" anchor="ctr"/>
          <a:lstStyle/>
          <a:p>
            <a:endParaRPr lang="es-ES"/>
          </a:p>
        </p:txBody>
      </p:sp>
    </p:spTree>
    <p:extLst>
      <p:ext uri="{BB962C8B-B14F-4D97-AF65-F5344CB8AC3E}">
        <p14:creationId xmlns="" xmlns:p14="http://schemas.microsoft.com/office/powerpoint/2010/main" val="422513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D77C1B13-3098-49B8-B275-77481C894403}" type="slidenum">
              <a:rPr lang="es-ES"/>
              <a:pPr/>
              <a:t>22</a:t>
            </a:fld>
            <a:endParaRPr lang="es-ES"/>
          </a:p>
        </p:txBody>
      </p:sp>
      <p:sp>
        <p:nvSpPr>
          <p:cNvPr id="34817" name="Rectangle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p:spPr>
      </p:sp>
      <p:sp>
        <p:nvSpPr>
          <p:cNvPr id="34818" name="Rectangle 2"/>
          <p:cNvSpPr txBox="1">
            <a:spLocks noGrp="1" noChangeArrowheads="1"/>
          </p:cNvSpPr>
          <p:nvPr>
            <p:ph type="body" idx="1"/>
          </p:nvPr>
        </p:nvSpPr>
        <p:spPr bwMode="auto">
          <a:xfrm>
            <a:off x="0" y="0"/>
            <a:ext cx="1588" cy="1724"/>
          </a:xfrm>
          <a:prstGeom prst="rect">
            <a:avLst/>
          </a:prstGeom>
          <a:noFill/>
          <a:ln>
            <a:round/>
            <a:headEnd/>
            <a:tailEnd/>
          </a:ln>
        </p:spPr>
        <p:txBody>
          <a:bodyPr wrap="none" anchor="ctr"/>
          <a:lstStyle/>
          <a:p>
            <a:pPr eaLnBrk="1">
              <a:spcBef>
                <a:spcPct val="0"/>
              </a:spcBef>
            </a:pPr>
            <a:endParaRPr lang="es-ES" sz="2000">
              <a:latin typeface="Arial" charset="0"/>
              <a:ea typeface="Microsoft YaHei" charset="-122"/>
            </a:endParaRPr>
          </a:p>
        </p:txBody>
      </p:sp>
      <p:sp>
        <p:nvSpPr>
          <p:cNvPr id="34819" name="Text Box 3"/>
          <p:cNvSpPr txBox="1">
            <a:spLocks noChangeArrowheads="1"/>
          </p:cNvSpPr>
          <p:nvPr/>
        </p:nvSpPr>
        <p:spPr bwMode="auto">
          <a:xfrm>
            <a:off x="0" y="0"/>
            <a:ext cx="1588" cy="1724"/>
          </a:xfrm>
          <a:prstGeom prst="rect">
            <a:avLst/>
          </a:prstGeom>
          <a:noFill/>
          <a:ln w="9525">
            <a:noFill/>
            <a:round/>
            <a:headEnd/>
            <a:tailEnd/>
          </a:ln>
          <a:effectLst/>
        </p:spPr>
        <p:txBody>
          <a:bodyPr lIns="90000" tIns="45000" rIns="90000" bIns="45000"/>
          <a:lstStyle/>
          <a:p>
            <a:pPr hangingPunct="1">
              <a:lnSpc>
                <a:spcPct val="100000"/>
              </a:lnSpc>
            </a:pPr>
            <a:fld id="{6B99D239-7F2D-4B4A-ABAE-DAC13052EEF5}" type="slidenum">
              <a:rPr lang="es-ES">
                <a:solidFill>
                  <a:srgbClr val="000000"/>
                </a:solidFill>
                <a:latin typeface="+mn-lt" charset="0"/>
              </a:rPr>
              <a:pPr hangingPunct="1">
                <a:lnSpc>
                  <a:spcPct val="100000"/>
                </a:lnSpc>
              </a:pPr>
              <a:t>22</a:t>
            </a:fld>
            <a:endParaRPr lang="es-ES">
              <a:solidFill>
                <a:srgbClr val="000000"/>
              </a:solidFill>
              <a:latin typeface="+mn-lt" charset="0"/>
            </a:endParaRPr>
          </a:p>
        </p:txBody>
      </p:sp>
    </p:spTree>
    <p:extLst>
      <p:ext uri="{BB962C8B-B14F-4D97-AF65-F5344CB8AC3E}">
        <p14:creationId xmlns="" xmlns:p14="http://schemas.microsoft.com/office/powerpoint/2010/main" val="3149611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8B35CBC-C07E-4D89-9D9D-B73084E95E98}" type="slidenum">
              <a:rPr lang="es-ES"/>
              <a:pPr/>
              <a:t>23</a:t>
            </a:fld>
            <a:endParaRPr lang="es-ES"/>
          </a:p>
        </p:txBody>
      </p:sp>
      <p:sp>
        <p:nvSpPr>
          <p:cNvPr id="36865" name="Rectangle 1"/>
          <p:cNvSpPr txBox="1">
            <a:spLocks noGrp="1" noRot="1" noChangeAspect="1" noChangeArrowheads="1"/>
          </p:cNvSpPr>
          <p:nvPr>
            <p:ph type="sldImg"/>
          </p:nvPr>
        </p:nvSpPr>
        <p:spPr bwMode="auto">
          <a:xfrm>
            <a:off x="879475" y="882650"/>
            <a:ext cx="5799138" cy="4351338"/>
          </a:xfrm>
          <a:prstGeom prst="rect">
            <a:avLst/>
          </a:prstGeom>
          <a:solidFill>
            <a:srgbClr val="FFFFFF"/>
          </a:solidFill>
          <a:ln>
            <a:solidFill>
              <a:srgbClr val="000000"/>
            </a:solidFill>
            <a:miter lim="800000"/>
            <a:headEnd/>
            <a:tailEnd/>
          </a:ln>
        </p:spPr>
      </p:sp>
      <p:sp>
        <p:nvSpPr>
          <p:cNvPr id="36866" name="Rectangle 2"/>
          <p:cNvSpPr txBox="1">
            <a:spLocks noGrp="1" noChangeArrowheads="1"/>
          </p:cNvSpPr>
          <p:nvPr>
            <p:ph type="body" idx="1"/>
          </p:nvPr>
        </p:nvSpPr>
        <p:spPr bwMode="auto">
          <a:xfrm>
            <a:off x="755650" y="5513076"/>
            <a:ext cx="6048375" cy="5223548"/>
          </a:xfrm>
          <a:prstGeom prst="rect">
            <a:avLst/>
          </a:prstGeom>
          <a:noFill/>
          <a:ln>
            <a:round/>
            <a:headEnd/>
            <a:tailEnd/>
          </a:ln>
        </p:spPr>
        <p:txBody>
          <a:bodyPr wrap="none" anchor="ctr"/>
          <a:lstStyle/>
          <a:p>
            <a:endParaRPr lang="es-ES"/>
          </a:p>
        </p:txBody>
      </p:sp>
    </p:spTree>
    <p:extLst>
      <p:ext uri="{BB962C8B-B14F-4D97-AF65-F5344CB8AC3E}">
        <p14:creationId xmlns="" xmlns:p14="http://schemas.microsoft.com/office/powerpoint/2010/main" val="2632116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2A9C622-8CC4-4783-B2D4-0ABBC16D57FB}" type="slidenum">
              <a:rPr lang="es-ES"/>
              <a:pPr/>
              <a:t>3</a:t>
            </a:fld>
            <a:endParaRPr lang="es-ES"/>
          </a:p>
        </p:txBody>
      </p:sp>
      <p:sp>
        <p:nvSpPr>
          <p:cNvPr id="22529" name="Rectangle 1"/>
          <p:cNvSpPr txBox="1">
            <a:spLocks noGrp="1" noRot="1" noChangeAspect="1" noChangeArrowheads="1"/>
          </p:cNvSpPr>
          <p:nvPr>
            <p:ph type="sldImg"/>
          </p:nvPr>
        </p:nvSpPr>
        <p:spPr bwMode="auto">
          <a:xfrm>
            <a:off x="879475" y="882650"/>
            <a:ext cx="5799138" cy="4351338"/>
          </a:xfrm>
          <a:prstGeom prst="rect">
            <a:avLst/>
          </a:prstGeom>
          <a:solidFill>
            <a:srgbClr val="FFFFFF"/>
          </a:solidFill>
          <a:ln>
            <a:solidFill>
              <a:srgbClr val="000000"/>
            </a:solidFill>
            <a:miter lim="800000"/>
            <a:headEnd/>
            <a:tailEnd/>
          </a:ln>
        </p:spPr>
      </p:sp>
      <p:sp>
        <p:nvSpPr>
          <p:cNvPr id="22530" name="Rectangle 2"/>
          <p:cNvSpPr txBox="1">
            <a:spLocks noGrp="1" noChangeArrowheads="1"/>
          </p:cNvSpPr>
          <p:nvPr>
            <p:ph type="body" idx="1"/>
          </p:nvPr>
        </p:nvSpPr>
        <p:spPr bwMode="auto">
          <a:xfrm>
            <a:off x="755650" y="5513076"/>
            <a:ext cx="6048375" cy="5223548"/>
          </a:xfrm>
          <a:prstGeom prst="rect">
            <a:avLst/>
          </a:prstGeom>
          <a:noFill/>
          <a:ln>
            <a:round/>
            <a:headEnd/>
            <a:tailEnd/>
          </a:ln>
        </p:spPr>
        <p:txBody>
          <a:bodyPr wrap="none" anchor="ctr"/>
          <a:lstStyle/>
          <a:p>
            <a:endParaRPr lang="es-ES"/>
          </a:p>
        </p:txBody>
      </p:sp>
    </p:spTree>
    <p:extLst>
      <p:ext uri="{BB962C8B-B14F-4D97-AF65-F5344CB8AC3E}">
        <p14:creationId xmlns="" xmlns:p14="http://schemas.microsoft.com/office/powerpoint/2010/main" val="3086242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F905C92-370C-4B90-AFF3-4F0DCC758C3E}" type="slidenum">
              <a:rPr lang="es-ES"/>
              <a:pPr/>
              <a:t>4</a:t>
            </a:fld>
            <a:endParaRPr lang="es-ES"/>
          </a:p>
        </p:txBody>
      </p:sp>
      <p:sp>
        <p:nvSpPr>
          <p:cNvPr id="25601" name="Rectangle 1"/>
          <p:cNvSpPr txBox="1">
            <a:spLocks noGrp="1" noRot="1" noChangeAspect="1" noChangeArrowheads="1"/>
          </p:cNvSpPr>
          <p:nvPr>
            <p:ph type="sldImg"/>
          </p:nvPr>
        </p:nvSpPr>
        <p:spPr bwMode="auto">
          <a:xfrm>
            <a:off x="879475" y="882650"/>
            <a:ext cx="5799138" cy="4351338"/>
          </a:xfrm>
          <a:prstGeom prst="rect">
            <a:avLst/>
          </a:prstGeom>
          <a:solidFill>
            <a:srgbClr val="FFFFFF"/>
          </a:solidFill>
          <a:ln>
            <a:solidFill>
              <a:srgbClr val="000000"/>
            </a:solidFill>
            <a:miter lim="800000"/>
            <a:headEnd/>
            <a:tailEnd/>
          </a:ln>
        </p:spPr>
      </p:sp>
      <p:sp>
        <p:nvSpPr>
          <p:cNvPr id="25602" name="Rectangle 2"/>
          <p:cNvSpPr txBox="1">
            <a:spLocks noGrp="1" noChangeArrowheads="1"/>
          </p:cNvSpPr>
          <p:nvPr>
            <p:ph type="body" idx="1"/>
          </p:nvPr>
        </p:nvSpPr>
        <p:spPr bwMode="auto">
          <a:xfrm>
            <a:off x="755650" y="5513076"/>
            <a:ext cx="6048375" cy="5223548"/>
          </a:xfrm>
          <a:prstGeom prst="rect">
            <a:avLst/>
          </a:prstGeom>
          <a:noFill/>
          <a:ln>
            <a:round/>
            <a:headEnd/>
            <a:tailEnd/>
          </a:ln>
        </p:spPr>
        <p:txBody>
          <a:bodyPr wrap="none" anchor="ctr"/>
          <a:lstStyle/>
          <a:p>
            <a:endParaRPr lang="es-ES" dirty="0"/>
          </a:p>
        </p:txBody>
      </p:sp>
    </p:spTree>
    <p:extLst>
      <p:ext uri="{BB962C8B-B14F-4D97-AF65-F5344CB8AC3E}">
        <p14:creationId xmlns="" xmlns:p14="http://schemas.microsoft.com/office/powerpoint/2010/main" val="1032447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E267C40-3FD9-48DF-B609-9B75A95BA6C4}" type="slidenum">
              <a:rPr lang="es-ES"/>
              <a:pPr/>
              <a:t>5</a:t>
            </a:fld>
            <a:endParaRPr lang="es-ES"/>
          </a:p>
        </p:txBody>
      </p:sp>
      <p:sp>
        <p:nvSpPr>
          <p:cNvPr id="26625" name="Rectangle 1"/>
          <p:cNvSpPr txBox="1">
            <a:spLocks noGrp="1" noRot="1" noChangeAspect="1" noChangeArrowheads="1"/>
          </p:cNvSpPr>
          <p:nvPr>
            <p:ph type="sldImg"/>
          </p:nvPr>
        </p:nvSpPr>
        <p:spPr bwMode="auto">
          <a:xfrm>
            <a:off x="879475" y="882650"/>
            <a:ext cx="5799138" cy="4351338"/>
          </a:xfrm>
          <a:prstGeom prst="rect">
            <a:avLst/>
          </a:prstGeom>
          <a:solidFill>
            <a:srgbClr val="FFFFFF"/>
          </a:solidFill>
          <a:ln>
            <a:solidFill>
              <a:srgbClr val="000000"/>
            </a:solidFill>
            <a:miter lim="800000"/>
            <a:headEnd/>
            <a:tailEnd/>
          </a:ln>
        </p:spPr>
      </p:sp>
      <p:sp>
        <p:nvSpPr>
          <p:cNvPr id="26626" name="Rectangle 2"/>
          <p:cNvSpPr txBox="1">
            <a:spLocks noGrp="1" noChangeArrowheads="1"/>
          </p:cNvSpPr>
          <p:nvPr>
            <p:ph type="body" idx="1"/>
          </p:nvPr>
        </p:nvSpPr>
        <p:spPr bwMode="auto">
          <a:xfrm>
            <a:off x="755650" y="5513076"/>
            <a:ext cx="6048375" cy="5223548"/>
          </a:xfrm>
          <a:prstGeom prst="rect">
            <a:avLst/>
          </a:prstGeom>
          <a:noFill/>
          <a:ln>
            <a:round/>
            <a:headEnd/>
            <a:tailEnd/>
          </a:ln>
        </p:spPr>
        <p:txBody>
          <a:bodyPr wrap="none" anchor="ctr"/>
          <a:lstStyle/>
          <a:p>
            <a:endParaRPr lang="es-ES"/>
          </a:p>
        </p:txBody>
      </p:sp>
    </p:spTree>
    <p:extLst>
      <p:ext uri="{BB962C8B-B14F-4D97-AF65-F5344CB8AC3E}">
        <p14:creationId xmlns="" xmlns:p14="http://schemas.microsoft.com/office/powerpoint/2010/main" val="1176004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5A4898B-D9C7-476B-A936-673E26483FE2}" type="slidenum">
              <a:rPr lang="es-ES"/>
              <a:pPr/>
              <a:t>6</a:t>
            </a:fld>
            <a:endParaRPr lang="es-ES"/>
          </a:p>
        </p:txBody>
      </p:sp>
      <p:sp>
        <p:nvSpPr>
          <p:cNvPr id="27649" name="Rectangle 1"/>
          <p:cNvSpPr txBox="1">
            <a:spLocks noGrp="1" noRot="1" noChangeAspect="1" noChangeArrowheads="1"/>
          </p:cNvSpPr>
          <p:nvPr>
            <p:ph type="sldImg"/>
          </p:nvPr>
        </p:nvSpPr>
        <p:spPr bwMode="auto">
          <a:xfrm>
            <a:off x="879475" y="882650"/>
            <a:ext cx="5799138" cy="4351338"/>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55650" y="5513076"/>
            <a:ext cx="6048375" cy="5223548"/>
          </a:xfrm>
          <a:prstGeom prst="rect">
            <a:avLst/>
          </a:prstGeom>
          <a:noFill/>
          <a:ln>
            <a:round/>
            <a:headEnd/>
            <a:tailEnd/>
          </a:ln>
        </p:spPr>
        <p:txBody>
          <a:bodyPr wrap="none" anchor="ctr"/>
          <a:lstStyle/>
          <a:p>
            <a:endParaRPr lang="es-ES"/>
          </a:p>
        </p:txBody>
      </p:sp>
    </p:spTree>
    <p:extLst>
      <p:ext uri="{BB962C8B-B14F-4D97-AF65-F5344CB8AC3E}">
        <p14:creationId xmlns="" xmlns:p14="http://schemas.microsoft.com/office/powerpoint/2010/main" val="125037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5A4898B-D9C7-476B-A936-673E26483FE2}" type="slidenum">
              <a:rPr lang="es-ES"/>
              <a:pPr/>
              <a:t>7</a:t>
            </a:fld>
            <a:endParaRPr lang="es-ES"/>
          </a:p>
        </p:txBody>
      </p:sp>
      <p:sp>
        <p:nvSpPr>
          <p:cNvPr id="27649" name="Rectangle 1"/>
          <p:cNvSpPr txBox="1">
            <a:spLocks noGrp="1" noRot="1" noChangeAspect="1" noChangeArrowheads="1"/>
          </p:cNvSpPr>
          <p:nvPr>
            <p:ph type="sldImg"/>
          </p:nvPr>
        </p:nvSpPr>
        <p:spPr bwMode="auto">
          <a:xfrm>
            <a:off x="879475" y="882650"/>
            <a:ext cx="5799138" cy="4351338"/>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55650" y="5513076"/>
            <a:ext cx="6048375" cy="5223548"/>
          </a:xfrm>
          <a:prstGeom prst="rect">
            <a:avLst/>
          </a:prstGeom>
          <a:noFill/>
          <a:ln>
            <a:round/>
            <a:headEnd/>
            <a:tailEnd/>
          </a:ln>
        </p:spPr>
        <p:txBody>
          <a:bodyPr wrap="none" anchor="ctr"/>
          <a:lstStyle/>
          <a:p>
            <a:endParaRPr lang="es-ES"/>
          </a:p>
        </p:txBody>
      </p:sp>
    </p:spTree>
    <p:extLst>
      <p:ext uri="{BB962C8B-B14F-4D97-AF65-F5344CB8AC3E}">
        <p14:creationId xmlns="" xmlns:p14="http://schemas.microsoft.com/office/powerpoint/2010/main" val="125037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5A4898B-D9C7-476B-A936-673E26483FE2}" type="slidenum">
              <a:rPr lang="es-ES"/>
              <a:pPr/>
              <a:t>8</a:t>
            </a:fld>
            <a:endParaRPr lang="es-ES"/>
          </a:p>
        </p:txBody>
      </p:sp>
      <p:sp>
        <p:nvSpPr>
          <p:cNvPr id="27649" name="Rectangle 1"/>
          <p:cNvSpPr txBox="1">
            <a:spLocks noGrp="1" noRot="1" noChangeAspect="1" noChangeArrowheads="1"/>
          </p:cNvSpPr>
          <p:nvPr>
            <p:ph type="sldImg"/>
          </p:nvPr>
        </p:nvSpPr>
        <p:spPr bwMode="auto">
          <a:xfrm>
            <a:off x="879475" y="882650"/>
            <a:ext cx="5799138" cy="4351338"/>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55650" y="5513076"/>
            <a:ext cx="6048375" cy="5223548"/>
          </a:xfrm>
          <a:prstGeom prst="rect">
            <a:avLst/>
          </a:prstGeom>
          <a:noFill/>
          <a:ln>
            <a:round/>
            <a:headEnd/>
            <a:tailEnd/>
          </a:ln>
        </p:spPr>
        <p:txBody>
          <a:bodyPr wrap="none" anchor="ctr"/>
          <a:lstStyle/>
          <a:p>
            <a:endParaRPr lang="es-ES"/>
          </a:p>
        </p:txBody>
      </p:sp>
    </p:spTree>
    <p:extLst>
      <p:ext uri="{BB962C8B-B14F-4D97-AF65-F5344CB8AC3E}">
        <p14:creationId xmlns="" xmlns:p14="http://schemas.microsoft.com/office/powerpoint/2010/main" val="4100698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6C242C5-BC55-4287-8416-FC535D608D7C}" type="slidenum">
              <a:rPr lang="es-ES"/>
              <a:pPr/>
              <a:t>9</a:t>
            </a:fld>
            <a:endParaRPr lang="es-ES"/>
          </a:p>
        </p:txBody>
      </p:sp>
      <p:sp>
        <p:nvSpPr>
          <p:cNvPr id="23553" name="Rectangle 1"/>
          <p:cNvSpPr txBox="1">
            <a:spLocks noGrp="1" noRot="1" noChangeAspect="1" noChangeArrowheads="1"/>
          </p:cNvSpPr>
          <p:nvPr>
            <p:ph type="sldImg"/>
          </p:nvPr>
        </p:nvSpPr>
        <p:spPr bwMode="auto">
          <a:xfrm>
            <a:off x="879475" y="882650"/>
            <a:ext cx="5799138" cy="4351338"/>
          </a:xfrm>
          <a:prstGeom prst="rect">
            <a:avLst/>
          </a:prstGeom>
          <a:solidFill>
            <a:srgbClr val="FFFFFF"/>
          </a:solidFill>
          <a:ln>
            <a:solidFill>
              <a:srgbClr val="000000"/>
            </a:solidFill>
            <a:miter lim="800000"/>
            <a:headEnd/>
            <a:tailEnd/>
          </a:ln>
        </p:spPr>
      </p:sp>
      <p:sp>
        <p:nvSpPr>
          <p:cNvPr id="23554" name="Rectangle 2"/>
          <p:cNvSpPr txBox="1">
            <a:spLocks noGrp="1" noChangeArrowheads="1"/>
          </p:cNvSpPr>
          <p:nvPr>
            <p:ph type="body" idx="1"/>
          </p:nvPr>
        </p:nvSpPr>
        <p:spPr bwMode="auto">
          <a:xfrm>
            <a:off x="755650" y="5513076"/>
            <a:ext cx="6048375" cy="5223548"/>
          </a:xfrm>
          <a:prstGeom prst="rect">
            <a:avLst/>
          </a:prstGeom>
          <a:noFill/>
          <a:ln>
            <a:round/>
            <a:headEnd/>
            <a:tailEnd/>
          </a:ln>
        </p:spPr>
        <p:txBody>
          <a:bodyPr wrap="none" anchor="ctr"/>
          <a:lstStyle/>
          <a:p>
            <a:endParaRPr lang="es-ES"/>
          </a:p>
        </p:txBody>
      </p:sp>
    </p:spTree>
    <p:extLst>
      <p:ext uri="{BB962C8B-B14F-4D97-AF65-F5344CB8AC3E}">
        <p14:creationId xmlns="" xmlns:p14="http://schemas.microsoft.com/office/powerpoint/2010/main" val="818253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ca-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ca-ES"/>
          </a:p>
        </p:txBody>
      </p:sp>
      <p:sp>
        <p:nvSpPr>
          <p:cNvPr id="4" name="3 Marcador de fecha"/>
          <p:cNvSpPr>
            <a:spLocks noGrp="1"/>
          </p:cNvSpPr>
          <p:nvPr>
            <p:ph type="dt" idx="10"/>
          </p:nvPr>
        </p:nvSpPr>
        <p:spPr/>
        <p:txBody>
          <a:bodyPr/>
          <a:lstStyle>
            <a:lvl1pPr>
              <a:defRPr/>
            </a:lvl1pPr>
          </a:lstStyle>
          <a:p>
            <a:r>
              <a:rPr lang="es-ES" smtClean="0"/>
              <a:t>29/01/14</a:t>
            </a:r>
            <a:endParaRPr lang="es-ES"/>
          </a:p>
        </p:txBody>
      </p:sp>
      <p:sp>
        <p:nvSpPr>
          <p:cNvPr id="5" name="4 Marcador de número de diapositiva"/>
          <p:cNvSpPr>
            <a:spLocks noGrp="1"/>
          </p:cNvSpPr>
          <p:nvPr>
            <p:ph type="sldNum" idx="11"/>
          </p:nvPr>
        </p:nvSpPr>
        <p:spPr/>
        <p:txBody>
          <a:bodyPr/>
          <a:lstStyle>
            <a:lvl1pPr>
              <a:defRPr/>
            </a:lvl1pPr>
          </a:lstStyle>
          <a:p>
            <a:fld id="{C5744172-7802-4D5E-9E20-2B825DC1241A}"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idx="10"/>
          </p:nvPr>
        </p:nvSpPr>
        <p:spPr/>
        <p:txBody>
          <a:bodyPr/>
          <a:lstStyle>
            <a:lvl1pPr>
              <a:defRPr/>
            </a:lvl1pPr>
          </a:lstStyle>
          <a:p>
            <a:r>
              <a:rPr lang="es-ES" smtClean="0"/>
              <a:t>29/01/14</a:t>
            </a:r>
            <a:endParaRPr lang="es-ES"/>
          </a:p>
        </p:txBody>
      </p:sp>
      <p:sp>
        <p:nvSpPr>
          <p:cNvPr id="5" name="4 Marcador de número de diapositiva"/>
          <p:cNvSpPr>
            <a:spLocks noGrp="1"/>
          </p:cNvSpPr>
          <p:nvPr>
            <p:ph type="sldNum" idx="11"/>
          </p:nvPr>
        </p:nvSpPr>
        <p:spPr/>
        <p:txBody>
          <a:bodyPr/>
          <a:lstStyle>
            <a:lvl1pPr>
              <a:defRPr/>
            </a:lvl1pPr>
          </a:lstStyle>
          <a:p>
            <a:fld id="{3ADFEC4E-FE83-4040-A501-E3B8A4D4D11E}"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381000"/>
            <a:ext cx="2055813" cy="5748338"/>
          </a:xfrm>
        </p:spPr>
        <p:txBody>
          <a:bodyPr vert="eaVert"/>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a:xfrm>
            <a:off x="457200" y="381000"/>
            <a:ext cx="6019800" cy="57483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idx="10"/>
          </p:nvPr>
        </p:nvSpPr>
        <p:spPr/>
        <p:txBody>
          <a:bodyPr/>
          <a:lstStyle>
            <a:lvl1pPr>
              <a:defRPr/>
            </a:lvl1pPr>
          </a:lstStyle>
          <a:p>
            <a:r>
              <a:rPr lang="es-ES" smtClean="0"/>
              <a:t>29/01/14</a:t>
            </a:r>
            <a:endParaRPr lang="es-ES"/>
          </a:p>
        </p:txBody>
      </p:sp>
      <p:sp>
        <p:nvSpPr>
          <p:cNvPr id="5" name="4 Marcador de número de diapositiva"/>
          <p:cNvSpPr>
            <a:spLocks noGrp="1"/>
          </p:cNvSpPr>
          <p:nvPr>
            <p:ph type="sldNum" idx="11"/>
          </p:nvPr>
        </p:nvSpPr>
        <p:spPr/>
        <p:txBody>
          <a:bodyPr/>
          <a:lstStyle>
            <a:lvl1pPr>
              <a:defRPr/>
            </a:lvl1pPr>
          </a:lstStyle>
          <a:p>
            <a:fld id="{853D4E91-B270-426E-A692-C0E9FBB3EF24}" type="slidenum">
              <a:rPr lang="es-ES"/>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685800" y="381000"/>
            <a:ext cx="7770813" cy="1751013"/>
          </a:xfrm>
        </p:spPr>
        <p:txBody>
          <a:bodyPr/>
          <a:lstStyle/>
          <a:p>
            <a:r>
              <a:rPr lang="es-ES" smtClean="0"/>
              <a:t>Haga clic para modificar el estilo de título del patrón</a:t>
            </a:r>
            <a:endParaRPr lang="ca-ES"/>
          </a:p>
        </p:txBody>
      </p:sp>
      <p:sp>
        <p:nvSpPr>
          <p:cNvPr id="3" name="2 Marcador de fecha"/>
          <p:cNvSpPr>
            <a:spLocks noGrp="1"/>
          </p:cNvSpPr>
          <p:nvPr>
            <p:ph type="dt" idx="10"/>
          </p:nvPr>
        </p:nvSpPr>
        <p:spPr>
          <a:xfrm>
            <a:off x="5791200" y="6405563"/>
            <a:ext cx="3043238" cy="363537"/>
          </a:xfrm>
        </p:spPr>
        <p:txBody>
          <a:bodyPr/>
          <a:lstStyle>
            <a:lvl1pPr>
              <a:defRPr/>
            </a:lvl1pPr>
          </a:lstStyle>
          <a:p>
            <a:r>
              <a:rPr lang="es-ES" smtClean="0"/>
              <a:t>29/01/14</a:t>
            </a:r>
            <a:endParaRPr lang="es-ES"/>
          </a:p>
        </p:txBody>
      </p:sp>
      <p:sp>
        <p:nvSpPr>
          <p:cNvPr id="4" name="3 Marcador de número de diapositiva"/>
          <p:cNvSpPr>
            <a:spLocks noGrp="1"/>
          </p:cNvSpPr>
          <p:nvPr>
            <p:ph type="sldNum" idx="11"/>
          </p:nvPr>
        </p:nvSpPr>
        <p:spPr>
          <a:xfrm>
            <a:off x="4343400" y="2200275"/>
            <a:ext cx="455613" cy="439738"/>
          </a:xfrm>
        </p:spPr>
        <p:txBody>
          <a:bodyPr/>
          <a:lstStyle>
            <a:lvl1pPr>
              <a:defRPr/>
            </a:lvl1pPr>
          </a:lstStyle>
          <a:p>
            <a:fld id="{7219AE3A-9945-4BC0-9638-921105E8D801}"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idx="10"/>
          </p:nvPr>
        </p:nvSpPr>
        <p:spPr/>
        <p:txBody>
          <a:bodyPr/>
          <a:lstStyle>
            <a:lvl1pPr>
              <a:defRPr/>
            </a:lvl1pPr>
          </a:lstStyle>
          <a:p>
            <a:r>
              <a:rPr lang="es-ES" smtClean="0"/>
              <a:t>29/01/14</a:t>
            </a:r>
            <a:endParaRPr lang="es-ES"/>
          </a:p>
        </p:txBody>
      </p:sp>
      <p:sp>
        <p:nvSpPr>
          <p:cNvPr id="5" name="4 Marcador de número de diapositiva"/>
          <p:cNvSpPr>
            <a:spLocks noGrp="1"/>
          </p:cNvSpPr>
          <p:nvPr>
            <p:ph type="sldNum" idx="11"/>
          </p:nvPr>
        </p:nvSpPr>
        <p:spPr/>
        <p:txBody>
          <a:bodyPr/>
          <a:lstStyle>
            <a:lvl1pPr>
              <a:defRPr/>
            </a:lvl1pPr>
          </a:lstStyle>
          <a:p>
            <a:fld id="{D4F1B300-C21F-451B-96F7-65096621113B}"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idx="10"/>
          </p:nvPr>
        </p:nvSpPr>
        <p:spPr/>
        <p:txBody>
          <a:bodyPr/>
          <a:lstStyle>
            <a:lvl1pPr>
              <a:defRPr/>
            </a:lvl1pPr>
          </a:lstStyle>
          <a:p>
            <a:r>
              <a:rPr lang="es-ES" smtClean="0"/>
              <a:t>29/01/14</a:t>
            </a:r>
            <a:endParaRPr lang="es-ES"/>
          </a:p>
        </p:txBody>
      </p:sp>
      <p:sp>
        <p:nvSpPr>
          <p:cNvPr id="5" name="4 Marcador de número de diapositiva"/>
          <p:cNvSpPr>
            <a:spLocks noGrp="1"/>
          </p:cNvSpPr>
          <p:nvPr>
            <p:ph type="sldNum" idx="11"/>
          </p:nvPr>
        </p:nvSpPr>
        <p:spPr/>
        <p:txBody>
          <a:bodyPr/>
          <a:lstStyle>
            <a:lvl1pPr>
              <a:defRPr/>
            </a:lvl1pPr>
          </a:lstStyle>
          <a:p>
            <a:fld id="{6E638296-DBDA-442F-A4E9-3C86A3048803}"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contenido"/>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fecha"/>
          <p:cNvSpPr>
            <a:spLocks noGrp="1"/>
          </p:cNvSpPr>
          <p:nvPr>
            <p:ph type="dt" idx="10"/>
          </p:nvPr>
        </p:nvSpPr>
        <p:spPr/>
        <p:txBody>
          <a:bodyPr/>
          <a:lstStyle>
            <a:lvl1pPr>
              <a:defRPr/>
            </a:lvl1pPr>
          </a:lstStyle>
          <a:p>
            <a:r>
              <a:rPr lang="es-ES" smtClean="0"/>
              <a:t>29/01/14</a:t>
            </a:r>
            <a:endParaRPr lang="es-ES"/>
          </a:p>
        </p:txBody>
      </p:sp>
      <p:sp>
        <p:nvSpPr>
          <p:cNvPr id="6" name="5 Marcador de número de diapositiva"/>
          <p:cNvSpPr>
            <a:spLocks noGrp="1"/>
          </p:cNvSpPr>
          <p:nvPr>
            <p:ph type="sldNum" idx="11"/>
          </p:nvPr>
        </p:nvSpPr>
        <p:spPr/>
        <p:txBody>
          <a:bodyPr/>
          <a:lstStyle>
            <a:lvl1pPr>
              <a:defRPr/>
            </a:lvl1pPr>
          </a:lstStyle>
          <a:p>
            <a:fld id="{3B975E1F-4A74-4F56-94EE-89B3BDB62AE1}"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7" name="6 Marcador de fecha"/>
          <p:cNvSpPr>
            <a:spLocks noGrp="1"/>
          </p:cNvSpPr>
          <p:nvPr>
            <p:ph type="dt" idx="10"/>
          </p:nvPr>
        </p:nvSpPr>
        <p:spPr/>
        <p:txBody>
          <a:bodyPr/>
          <a:lstStyle>
            <a:lvl1pPr>
              <a:defRPr/>
            </a:lvl1pPr>
          </a:lstStyle>
          <a:p>
            <a:r>
              <a:rPr lang="es-ES" smtClean="0"/>
              <a:t>29/01/14</a:t>
            </a:r>
            <a:endParaRPr lang="es-ES"/>
          </a:p>
        </p:txBody>
      </p:sp>
      <p:sp>
        <p:nvSpPr>
          <p:cNvPr id="8" name="7 Marcador de número de diapositiva"/>
          <p:cNvSpPr>
            <a:spLocks noGrp="1"/>
          </p:cNvSpPr>
          <p:nvPr>
            <p:ph type="sldNum" idx="11"/>
          </p:nvPr>
        </p:nvSpPr>
        <p:spPr/>
        <p:txBody>
          <a:bodyPr/>
          <a:lstStyle>
            <a:lvl1pPr>
              <a:defRPr/>
            </a:lvl1pPr>
          </a:lstStyle>
          <a:p>
            <a:fld id="{D92F097E-0A05-4AFC-8F0D-559591E11FA6}"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fecha"/>
          <p:cNvSpPr>
            <a:spLocks noGrp="1"/>
          </p:cNvSpPr>
          <p:nvPr>
            <p:ph type="dt" idx="10"/>
          </p:nvPr>
        </p:nvSpPr>
        <p:spPr/>
        <p:txBody>
          <a:bodyPr/>
          <a:lstStyle>
            <a:lvl1pPr>
              <a:defRPr/>
            </a:lvl1pPr>
          </a:lstStyle>
          <a:p>
            <a:r>
              <a:rPr lang="es-ES" smtClean="0"/>
              <a:t>29/01/14</a:t>
            </a:r>
            <a:endParaRPr lang="es-ES"/>
          </a:p>
        </p:txBody>
      </p:sp>
      <p:sp>
        <p:nvSpPr>
          <p:cNvPr id="4" name="3 Marcador de número de diapositiva"/>
          <p:cNvSpPr>
            <a:spLocks noGrp="1"/>
          </p:cNvSpPr>
          <p:nvPr>
            <p:ph type="sldNum" idx="11"/>
          </p:nvPr>
        </p:nvSpPr>
        <p:spPr/>
        <p:txBody>
          <a:bodyPr/>
          <a:lstStyle>
            <a:lvl1pPr>
              <a:defRPr/>
            </a:lvl1pPr>
          </a:lstStyle>
          <a:p>
            <a:fld id="{5367F7D7-266C-4CAC-9406-8275F83AB1B3}"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idx="10"/>
          </p:nvPr>
        </p:nvSpPr>
        <p:spPr/>
        <p:txBody>
          <a:bodyPr/>
          <a:lstStyle>
            <a:lvl1pPr>
              <a:defRPr/>
            </a:lvl1pPr>
          </a:lstStyle>
          <a:p>
            <a:r>
              <a:rPr lang="es-ES" smtClean="0"/>
              <a:t>29/01/14</a:t>
            </a:r>
            <a:endParaRPr lang="es-ES"/>
          </a:p>
        </p:txBody>
      </p:sp>
      <p:sp>
        <p:nvSpPr>
          <p:cNvPr id="3" name="2 Marcador de número de diapositiva"/>
          <p:cNvSpPr>
            <a:spLocks noGrp="1"/>
          </p:cNvSpPr>
          <p:nvPr>
            <p:ph type="sldNum" idx="11"/>
          </p:nvPr>
        </p:nvSpPr>
        <p:spPr/>
        <p:txBody>
          <a:bodyPr/>
          <a:lstStyle>
            <a:lvl1pPr>
              <a:defRPr/>
            </a:lvl1pPr>
          </a:lstStyle>
          <a:p>
            <a:fld id="{F2298E79-C250-47FA-BAA7-972D8F9D8329}"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ca-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idx="10"/>
          </p:nvPr>
        </p:nvSpPr>
        <p:spPr/>
        <p:txBody>
          <a:bodyPr/>
          <a:lstStyle>
            <a:lvl1pPr>
              <a:defRPr/>
            </a:lvl1pPr>
          </a:lstStyle>
          <a:p>
            <a:r>
              <a:rPr lang="es-ES" smtClean="0"/>
              <a:t>29/01/14</a:t>
            </a:r>
            <a:endParaRPr lang="es-ES"/>
          </a:p>
        </p:txBody>
      </p:sp>
      <p:sp>
        <p:nvSpPr>
          <p:cNvPr id="6" name="5 Marcador de número de diapositiva"/>
          <p:cNvSpPr>
            <a:spLocks noGrp="1"/>
          </p:cNvSpPr>
          <p:nvPr>
            <p:ph type="sldNum" idx="11"/>
          </p:nvPr>
        </p:nvSpPr>
        <p:spPr/>
        <p:txBody>
          <a:bodyPr/>
          <a:lstStyle>
            <a:lvl1pPr>
              <a:defRPr/>
            </a:lvl1pPr>
          </a:lstStyle>
          <a:p>
            <a:fld id="{57C8E39A-0532-4909-9A9C-B9B1B5CDB6EE}"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ca-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idx="10"/>
          </p:nvPr>
        </p:nvSpPr>
        <p:spPr/>
        <p:txBody>
          <a:bodyPr/>
          <a:lstStyle>
            <a:lvl1pPr>
              <a:defRPr/>
            </a:lvl1pPr>
          </a:lstStyle>
          <a:p>
            <a:r>
              <a:rPr lang="es-ES" smtClean="0"/>
              <a:t>29/01/14</a:t>
            </a:r>
            <a:endParaRPr lang="es-ES"/>
          </a:p>
        </p:txBody>
      </p:sp>
      <p:sp>
        <p:nvSpPr>
          <p:cNvPr id="6" name="5 Marcador de número de diapositiva"/>
          <p:cNvSpPr>
            <a:spLocks noGrp="1"/>
          </p:cNvSpPr>
          <p:nvPr>
            <p:ph type="sldNum" idx="11"/>
          </p:nvPr>
        </p:nvSpPr>
        <p:spPr/>
        <p:txBody>
          <a:bodyPr/>
          <a:lstStyle>
            <a:lvl1pPr>
              <a:defRPr/>
            </a:lvl1pPr>
          </a:lstStyle>
          <a:p>
            <a:fld id="{F1B5BCE3-4CFD-4B61-8FBC-5E1C01AE70A5}"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6705600"/>
            <a:ext cx="9144000" cy="152400"/>
          </a:xfrm>
          <a:prstGeom prst="rect">
            <a:avLst/>
          </a:prstGeom>
          <a:solidFill>
            <a:srgbClr val="FFFFFF"/>
          </a:solidFill>
          <a:ln w="9360">
            <a:noFill/>
            <a:miter lim="800000"/>
            <a:headEnd/>
            <a:tailEnd/>
          </a:ln>
          <a:effectLst/>
        </p:spPr>
        <p:txBody>
          <a:bodyPr wrap="none" anchor="ctr"/>
          <a:lstStyle/>
          <a:p>
            <a:endParaRPr lang="ca-ES"/>
          </a:p>
        </p:txBody>
      </p:sp>
      <p:sp>
        <p:nvSpPr>
          <p:cNvPr id="1026" name="Rectangle 2"/>
          <p:cNvSpPr>
            <a:spLocks noChangeArrowheads="1"/>
          </p:cNvSpPr>
          <p:nvPr/>
        </p:nvSpPr>
        <p:spPr bwMode="auto">
          <a:xfrm>
            <a:off x="0" y="0"/>
            <a:ext cx="9144000" cy="1392238"/>
          </a:xfrm>
          <a:prstGeom prst="rect">
            <a:avLst/>
          </a:prstGeom>
          <a:solidFill>
            <a:srgbClr val="FFFFFF"/>
          </a:solidFill>
          <a:ln w="9360">
            <a:noFill/>
            <a:miter lim="800000"/>
            <a:headEnd/>
            <a:tailEnd/>
          </a:ln>
          <a:effectLst/>
        </p:spPr>
        <p:txBody>
          <a:bodyPr wrap="none" anchor="ctr"/>
          <a:lstStyle/>
          <a:p>
            <a:endParaRPr lang="ca-ES"/>
          </a:p>
        </p:txBody>
      </p:sp>
      <p:sp>
        <p:nvSpPr>
          <p:cNvPr id="1027" name="Rectangle 3"/>
          <p:cNvSpPr>
            <a:spLocks noChangeArrowheads="1"/>
          </p:cNvSpPr>
          <p:nvPr/>
        </p:nvSpPr>
        <p:spPr bwMode="auto">
          <a:xfrm>
            <a:off x="0" y="0"/>
            <a:ext cx="152400" cy="6858000"/>
          </a:xfrm>
          <a:prstGeom prst="rect">
            <a:avLst/>
          </a:prstGeom>
          <a:solidFill>
            <a:srgbClr val="FFFFFF"/>
          </a:solidFill>
          <a:ln w="9360">
            <a:noFill/>
            <a:miter lim="800000"/>
            <a:headEnd/>
            <a:tailEnd/>
          </a:ln>
          <a:effectLst/>
        </p:spPr>
        <p:txBody>
          <a:bodyPr wrap="none" anchor="ctr"/>
          <a:lstStyle/>
          <a:p>
            <a:endParaRPr lang="ca-ES"/>
          </a:p>
        </p:txBody>
      </p:sp>
      <p:sp>
        <p:nvSpPr>
          <p:cNvPr id="1028" name="Rectangle 4"/>
          <p:cNvSpPr>
            <a:spLocks noChangeArrowheads="1"/>
          </p:cNvSpPr>
          <p:nvPr/>
        </p:nvSpPr>
        <p:spPr bwMode="auto">
          <a:xfrm>
            <a:off x="8991600" y="0"/>
            <a:ext cx="152400" cy="6858000"/>
          </a:xfrm>
          <a:prstGeom prst="rect">
            <a:avLst/>
          </a:prstGeom>
          <a:solidFill>
            <a:srgbClr val="FFFFFF"/>
          </a:solidFill>
          <a:ln w="9360">
            <a:noFill/>
            <a:miter lim="800000"/>
            <a:headEnd/>
            <a:tailEnd/>
          </a:ln>
          <a:effectLst/>
        </p:spPr>
        <p:txBody>
          <a:bodyPr wrap="none" anchor="ctr"/>
          <a:lstStyle/>
          <a:p>
            <a:endParaRPr lang="ca-ES"/>
          </a:p>
        </p:txBody>
      </p:sp>
      <p:sp>
        <p:nvSpPr>
          <p:cNvPr id="1029" name="Rectangle 5"/>
          <p:cNvSpPr>
            <a:spLocks noChangeArrowheads="1"/>
          </p:cNvSpPr>
          <p:nvPr/>
        </p:nvSpPr>
        <p:spPr bwMode="auto">
          <a:xfrm>
            <a:off x="149225" y="6388100"/>
            <a:ext cx="8832850" cy="309563"/>
          </a:xfrm>
          <a:prstGeom prst="rect">
            <a:avLst/>
          </a:prstGeom>
          <a:solidFill>
            <a:srgbClr val="8CADAE"/>
          </a:solidFill>
          <a:ln w="9360">
            <a:noFill/>
            <a:miter lim="800000"/>
            <a:headEnd/>
            <a:tailEnd/>
          </a:ln>
          <a:effectLst/>
        </p:spPr>
        <p:txBody>
          <a:bodyPr wrap="none" anchor="ctr"/>
          <a:lstStyle/>
          <a:p>
            <a:endParaRPr lang="ca-ES"/>
          </a:p>
        </p:txBody>
      </p:sp>
      <p:sp>
        <p:nvSpPr>
          <p:cNvPr id="1030" name="Rectangle 6"/>
          <p:cNvSpPr>
            <a:spLocks noChangeArrowheads="1"/>
          </p:cNvSpPr>
          <p:nvPr/>
        </p:nvSpPr>
        <p:spPr bwMode="auto">
          <a:xfrm>
            <a:off x="152400" y="155575"/>
            <a:ext cx="8832850" cy="6546850"/>
          </a:xfrm>
          <a:prstGeom prst="rect">
            <a:avLst/>
          </a:prstGeom>
          <a:noFill/>
          <a:ln w="9360">
            <a:solidFill>
              <a:srgbClr val="7B9899"/>
            </a:solidFill>
            <a:miter lim="800000"/>
            <a:headEnd/>
            <a:tailEnd/>
          </a:ln>
          <a:effectLst/>
        </p:spPr>
        <p:txBody>
          <a:bodyPr wrap="none" anchor="ctr"/>
          <a:lstStyle/>
          <a:p>
            <a:endParaRPr lang="ca-ES"/>
          </a:p>
        </p:txBody>
      </p:sp>
      <p:sp>
        <p:nvSpPr>
          <p:cNvPr id="1031" name="Line 7"/>
          <p:cNvSpPr>
            <a:spLocks noChangeShapeType="1"/>
          </p:cNvSpPr>
          <p:nvPr/>
        </p:nvSpPr>
        <p:spPr bwMode="auto">
          <a:xfrm>
            <a:off x="152400" y="1276350"/>
            <a:ext cx="8832850" cy="1588"/>
          </a:xfrm>
          <a:prstGeom prst="line">
            <a:avLst/>
          </a:prstGeom>
          <a:noFill/>
          <a:ln w="9360">
            <a:solidFill>
              <a:srgbClr val="7B9899"/>
            </a:solidFill>
            <a:prstDash val="lgDash"/>
            <a:round/>
            <a:headEnd/>
            <a:tailEnd/>
          </a:ln>
          <a:effectLst/>
        </p:spPr>
        <p:txBody>
          <a:bodyPr/>
          <a:lstStyle/>
          <a:p>
            <a:endParaRPr lang="ca-ES"/>
          </a:p>
        </p:txBody>
      </p:sp>
      <p:sp>
        <p:nvSpPr>
          <p:cNvPr id="1032" name="Oval 8"/>
          <p:cNvSpPr>
            <a:spLocks noChangeArrowheads="1"/>
          </p:cNvSpPr>
          <p:nvPr/>
        </p:nvSpPr>
        <p:spPr bwMode="auto">
          <a:xfrm>
            <a:off x="4267200" y="955675"/>
            <a:ext cx="609600" cy="609600"/>
          </a:xfrm>
          <a:prstGeom prst="ellipse">
            <a:avLst/>
          </a:prstGeom>
          <a:solidFill>
            <a:srgbClr val="FFFFFF"/>
          </a:solidFill>
          <a:ln w="15840">
            <a:noFill/>
            <a:round/>
            <a:headEnd/>
            <a:tailEnd/>
          </a:ln>
          <a:effectLst/>
        </p:spPr>
        <p:txBody>
          <a:bodyPr wrap="none" anchor="ctr"/>
          <a:lstStyle/>
          <a:p>
            <a:endParaRPr lang="ca-ES"/>
          </a:p>
        </p:txBody>
      </p:sp>
      <p:sp>
        <p:nvSpPr>
          <p:cNvPr id="1033" name="Oval 9"/>
          <p:cNvSpPr>
            <a:spLocks noChangeArrowheads="1"/>
          </p:cNvSpPr>
          <p:nvPr/>
        </p:nvSpPr>
        <p:spPr bwMode="auto">
          <a:xfrm>
            <a:off x="4362450" y="1050925"/>
            <a:ext cx="420688" cy="420688"/>
          </a:xfrm>
          <a:prstGeom prst="ellipse">
            <a:avLst/>
          </a:prstGeom>
          <a:solidFill>
            <a:srgbClr val="FFFFFF"/>
          </a:solidFill>
          <a:ln w="50760">
            <a:solidFill>
              <a:srgbClr val="7B9899"/>
            </a:solidFill>
            <a:round/>
            <a:headEnd/>
            <a:tailEnd/>
          </a:ln>
          <a:effectLst/>
        </p:spPr>
        <p:txBody>
          <a:bodyPr wrap="none" anchor="ctr"/>
          <a:lstStyle/>
          <a:p>
            <a:endParaRPr lang="ca-ES"/>
          </a:p>
        </p:txBody>
      </p:sp>
      <p:sp>
        <p:nvSpPr>
          <p:cNvPr id="1034" name="Rectangle 10"/>
          <p:cNvSpPr>
            <a:spLocks noChangeArrowheads="1"/>
          </p:cNvSpPr>
          <p:nvPr/>
        </p:nvSpPr>
        <p:spPr bwMode="auto">
          <a:xfrm>
            <a:off x="0" y="6705600"/>
            <a:ext cx="9144000" cy="152400"/>
          </a:xfrm>
          <a:prstGeom prst="rect">
            <a:avLst/>
          </a:prstGeom>
          <a:solidFill>
            <a:srgbClr val="FFFFFF"/>
          </a:solidFill>
          <a:ln w="9360">
            <a:noFill/>
            <a:miter lim="800000"/>
            <a:headEnd/>
            <a:tailEnd/>
          </a:ln>
          <a:effectLst/>
        </p:spPr>
        <p:txBody>
          <a:bodyPr wrap="none" anchor="ctr"/>
          <a:lstStyle/>
          <a:p>
            <a:endParaRPr lang="ca-ES"/>
          </a:p>
        </p:txBody>
      </p:sp>
      <p:sp>
        <p:nvSpPr>
          <p:cNvPr id="1035" name="Rectangle 11"/>
          <p:cNvSpPr>
            <a:spLocks noChangeArrowheads="1"/>
          </p:cNvSpPr>
          <p:nvPr/>
        </p:nvSpPr>
        <p:spPr bwMode="auto">
          <a:xfrm>
            <a:off x="8991600" y="3175"/>
            <a:ext cx="152400" cy="6858000"/>
          </a:xfrm>
          <a:prstGeom prst="rect">
            <a:avLst/>
          </a:prstGeom>
          <a:solidFill>
            <a:srgbClr val="FFFFFF"/>
          </a:solidFill>
          <a:ln w="9360">
            <a:noFill/>
            <a:miter lim="800000"/>
            <a:headEnd/>
            <a:tailEnd/>
          </a:ln>
          <a:effectLst/>
        </p:spPr>
        <p:txBody>
          <a:bodyPr wrap="none" anchor="ctr"/>
          <a:lstStyle/>
          <a:p>
            <a:endParaRPr lang="ca-ES"/>
          </a:p>
        </p:txBody>
      </p:sp>
      <p:sp>
        <p:nvSpPr>
          <p:cNvPr id="1036" name="Rectangle 12"/>
          <p:cNvSpPr>
            <a:spLocks noChangeArrowheads="1"/>
          </p:cNvSpPr>
          <p:nvPr/>
        </p:nvSpPr>
        <p:spPr bwMode="auto">
          <a:xfrm>
            <a:off x="0" y="0"/>
            <a:ext cx="152400" cy="6858000"/>
          </a:xfrm>
          <a:prstGeom prst="rect">
            <a:avLst/>
          </a:prstGeom>
          <a:solidFill>
            <a:srgbClr val="FFFFFF"/>
          </a:solidFill>
          <a:ln w="9360">
            <a:noFill/>
            <a:miter lim="800000"/>
            <a:headEnd/>
            <a:tailEnd/>
          </a:ln>
          <a:effectLst/>
        </p:spPr>
        <p:txBody>
          <a:bodyPr wrap="none" anchor="ctr"/>
          <a:lstStyle/>
          <a:p>
            <a:endParaRPr lang="ca-ES"/>
          </a:p>
        </p:txBody>
      </p:sp>
      <p:sp>
        <p:nvSpPr>
          <p:cNvPr id="1037" name="Rectangle 13"/>
          <p:cNvSpPr>
            <a:spLocks noChangeArrowheads="1"/>
          </p:cNvSpPr>
          <p:nvPr/>
        </p:nvSpPr>
        <p:spPr bwMode="auto">
          <a:xfrm>
            <a:off x="0" y="0"/>
            <a:ext cx="9144000" cy="2514600"/>
          </a:xfrm>
          <a:prstGeom prst="rect">
            <a:avLst/>
          </a:prstGeom>
          <a:solidFill>
            <a:srgbClr val="FFFFFF"/>
          </a:solidFill>
          <a:ln w="9360">
            <a:noFill/>
            <a:miter lim="800000"/>
            <a:headEnd/>
            <a:tailEnd/>
          </a:ln>
          <a:effectLst/>
        </p:spPr>
        <p:txBody>
          <a:bodyPr wrap="none" anchor="ctr"/>
          <a:lstStyle/>
          <a:p>
            <a:endParaRPr lang="ca-ES"/>
          </a:p>
        </p:txBody>
      </p:sp>
      <p:sp>
        <p:nvSpPr>
          <p:cNvPr id="1038" name="Rectangle 14"/>
          <p:cNvSpPr>
            <a:spLocks noChangeArrowheads="1"/>
          </p:cNvSpPr>
          <p:nvPr/>
        </p:nvSpPr>
        <p:spPr bwMode="auto">
          <a:xfrm>
            <a:off x="146050" y="6391275"/>
            <a:ext cx="8832850" cy="309563"/>
          </a:xfrm>
          <a:prstGeom prst="rect">
            <a:avLst/>
          </a:prstGeom>
          <a:solidFill>
            <a:srgbClr val="8CADAE"/>
          </a:solidFill>
          <a:ln w="9360">
            <a:noFill/>
            <a:miter lim="800000"/>
            <a:headEnd/>
            <a:tailEnd/>
          </a:ln>
          <a:effectLst/>
        </p:spPr>
        <p:txBody>
          <a:bodyPr wrap="none" anchor="ctr"/>
          <a:lstStyle/>
          <a:p>
            <a:endParaRPr lang="ca-ES"/>
          </a:p>
        </p:txBody>
      </p:sp>
      <p:sp>
        <p:nvSpPr>
          <p:cNvPr id="1039" name="Rectangle 15"/>
          <p:cNvSpPr>
            <a:spLocks noGrp="1" noChangeArrowheads="1"/>
          </p:cNvSpPr>
          <p:nvPr>
            <p:ph type="dt"/>
          </p:nvPr>
        </p:nvSpPr>
        <p:spPr bwMode="auto">
          <a:xfrm>
            <a:off x="5791200" y="6405563"/>
            <a:ext cx="3043238" cy="363537"/>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 pos="2171700" algn="l"/>
                <a:tab pos="2895600" algn="l"/>
              </a:tabLst>
              <a:defRPr>
                <a:solidFill>
                  <a:srgbClr val="000000"/>
                </a:solidFill>
                <a:latin typeface="+mn-lt"/>
                <a:cs typeface="Arial Unicode MS" charset="0"/>
              </a:defRPr>
            </a:lvl1pPr>
          </a:lstStyle>
          <a:p>
            <a:r>
              <a:rPr lang="es-ES" smtClean="0"/>
              <a:t>29/01/14</a:t>
            </a:r>
            <a:endParaRPr lang="es-ES"/>
          </a:p>
        </p:txBody>
      </p:sp>
      <p:sp>
        <p:nvSpPr>
          <p:cNvPr id="1040" name="Text Box 16"/>
          <p:cNvSpPr txBox="1">
            <a:spLocks noChangeArrowheads="1"/>
          </p:cNvSpPr>
          <p:nvPr/>
        </p:nvSpPr>
        <p:spPr bwMode="auto">
          <a:xfrm>
            <a:off x="304800" y="6410325"/>
            <a:ext cx="3581400" cy="365125"/>
          </a:xfrm>
          <a:prstGeom prst="rect">
            <a:avLst/>
          </a:prstGeom>
          <a:noFill/>
          <a:ln w="9525">
            <a:noFill/>
            <a:round/>
            <a:headEnd/>
            <a:tailEnd/>
          </a:ln>
          <a:effectLst/>
        </p:spPr>
        <p:txBody>
          <a:bodyPr wrap="none" anchor="ctr"/>
          <a:lstStyle/>
          <a:p>
            <a:endParaRPr lang="ca-ES"/>
          </a:p>
        </p:txBody>
      </p:sp>
      <p:sp>
        <p:nvSpPr>
          <p:cNvPr id="1041" name="Line 17"/>
          <p:cNvSpPr>
            <a:spLocks noChangeShapeType="1"/>
          </p:cNvSpPr>
          <p:nvPr/>
        </p:nvSpPr>
        <p:spPr bwMode="auto">
          <a:xfrm>
            <a:off x="155575" y="2419350"/>
            <a:ext cx="8832850" cy="1588"/>
          </a:xfrm>
          <a:prstGeom prst="line">
            <a:avLst/>
          </a:prstGeom>
          <a:noFill/>
          <a:ln w="11520">
            <a:solidFill>
              <a:srgbClr val="7B9899"/>
            </a:solidFill>
            <a:prstDash val="lgDash"/>
            <a:round/>
            <a:headEnd/>
            <a:tailEnd/>
          </a:ln>
          <a:effectLst/>
        </p:spPr>
        <p:txBody>
          <a:bodyPr/>
          <a:lstStyle/>
          <a:p>
            <a:endParaRPr lang="ca-ES"/>
          </a:p>
        </p:txBody>
      </p:sp>
      <p:sp>
        <p:nvSpPr>
          <p:cNvPr id="1042" name="Rectangle 18"/>
          <p:cNvSpPr>
            <a:spLocks noChangeArrowheads="1"/>
          </p:cNvSpPr>
          <p:nvPr/>
        </p:nvSpPr>
        <p:spPr bwMode="auto">
          <a:xfrm>
            <a:off x="152400" y="152400"/>
            <a:ext cx="8832850" cy="6546850"/>
          </a:xfrm>
          <a:prstGeom prst="rect">
            <a:avLst/>
          </a:prstGeom>
          <a:noFill/>
          <a:ln w="9360">
            <a:solidFill>
              <a:srgbClr val="7B9899"/>
            </a:solidFill>
            <a:miter lim="800000"/>
            <a:headEnd/>
            <a:tailEnd/>
          </a:ln>
          <a:effectLst/>
        </p:spPr>
        <p:txBody>
          <a:bodyPr wrap="none" anchor="ctr"/>
          <a:lstStyle/>
          <a:p>
            <a:endParaRPr lang="ca-ES"/>
          </a:p>
        </p:txBody>
      </p:sp>
      <p:sp>
        <p:nvSpPr>
          <p:cNvPr id="1043" name="Oval 19"/>
          <p:cNvSpPr>
            <a:spLocks noChangeArrowheads="1"/>
          </p:cNvSpPr>
          <p:nvPr/>
        </p:nvSpPr>
        <p:spPr bwMode="auto">
          <a:xfrm>
            <a:off x="4267200" y="2116138"/>
            <a:ext cx="609600" cy="609600"/>
          </a:xfrm>
          <a:prstGeom prst="ellipse">
            <a:avLst/>
          </a:prstGeom>
          <a:solidFill>
            <a:srgbClr val="FFFFFF"/>
          </a:solidFill>
          <a:ln w="15840">
            <a:noFill/>
            <a:round/>
            <a:headEnd/>
            <a:tailEnd/>
          </a:ln>
          <a:effectLst/>
        </p:spPr>
        <p:txBody>
          <a:bodyPr wrap="none" anchor="ctr"/>
          <a:lstStyle/>
          <a:p>
            <a:endParaRPr lang="ca-ES"/>
          </a:p>
        </p:txBody>
      </p:sp>
      <p:sp>
        <p:nvSpPr>
          <p:cNvPr id="1044" name="Oval 20"/>
          <p:cNvSpPr>
            <a:spLocks noChangeArrowheads="1"/>
          </p:cNvSpPr>
          <p:nvPr/>
        </p:nvSpPr>
        <p:spPr bwMode="auto">
          <a:xfrm>
            <a:off x="4362450" y="2209800"/>
            <a:ext cx="420688" cy="420688"/>
          </a:xfrm>
          <a:prstGeom prst="ellipse">
            <a:avLst/>
          </a:prstGeom>
          <a:solidFill>
            <a:srgbClr val="FFFFFF"/>
          </a:solidFill>
          <a:ln w="50760">
            <a:solidFill>
              <a:srgbClr val="7B9899"/>
            </a:solidFill>
            <a:round/>
            <a:headEnd/>
            <a:tailEnd/>
          </a:ln>
          <a:effectLst/>
        </p:spPr>
        <p:txBody>
          <a:bodyPr wrap="none" anchor="ctr"/>
          <a:lstStyle/>
          <a:p>
            <a:endParaRPr lang="ca-ES"/>
          </a:p>
        </p:txBody>
      </p:sp>
      <p:sp>
        <p:nvSpPr>
          <p:cNvPr id="1045" name="Rectangle 21"/>
          <p:cNvSpPr>
            <a:spLocks noGrp="1" noChangeArrowheads="1"/>
          </p:cNvSpPr>
          <p:nvPr>
            <p:ph type="sldNum"/>
          </p:nvPr>
        </p:nvSpPr>
        <p:spPr bwMode="auto">
          <a:xfrm>
            <a:off x="4343400" y="2200275"/>
            <a:ext cx="455613" cy="439738"/>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defRPr>
                <a:solidFill>
                  <a:srgbClr val="7B9899"/>
                </a:solidFill>
                <a:latin typeface="+mn-lt"/>
                <a:cs typeface="Arial Unicode MS" charset="0"/>
              </a:defRPr>
            </a:lvl1pPr>
          </a:lstStyle>
          <a:p>
            <a:fld id="{4D4C1C79-8683-4D81-95BC-7C7089ECF882}" type="slidenum">
              <a:rPr lang="es-ES"/>
              <a:pPr/>
              <a:t>‹Nº›</a:t>
            </a:fld>
            <a:endParaRPr lang="es-ES"/>
          </a:p>
        </p:txBody>
      </p:sp>
      <p:sp>
        <p:nvSpPr>
          <p:cNvPr id="1046" name="Rectangle 22"/>
          <p:cNvSpPr>
            <a:spLocks noGrp="1" noChangeArrowheads="1"/>
          </p:cNvSpPr>
          <p:nvPr>
            <p:ph type="title"/>
          </p:nvPr>
        </p:nvSpPr>
        <p:spPr bwMode="auto">
          <a:xfrm>
            <a:off x="685800" y="381000"/>
            <a:ext cx="7770813" cy="1751013"/>
          </a:xfrm>
          <a:prstGeom prst="rect">
            <a:avLst/>
          </a:prstGeom>
          <a:noFill/>
          <a:ln w="9525">
            <a:noFill/>
            <a:round/>
            <a:headEnd/>
            <a:tailEnd/>
          </a:ln>
          <a:effectLst/>
        </p:spPr>
        <p:txBody>
          <a:bodyPr vert="horz" wrap="square" lIns="90000" tIns="45000" rIns="90000" bIns="45000" numCol="1" anchor="b" anchorCtr="0" compatLnSpc="1">
            <a:prstTxWarp prst="textNoShape">
              <a:avLst/>
            </a:prstTxWarp>
          </a:bodyPr>
          <a:lstStyle/>
          <a:p>
            <a:pPr lvl="0"/>
            <a:r>
              <a:rPr lang="en-GB" smtClean="0"/>
              <a:t>Pulse para editar el formato del texto de títuloHaga clic para modificar el estilo de título del patrón</a:t>
            </a:r>
          </a:p>
        </p:txBody>
      </p:sp>
      <p:sp>
        <p:nvSpPr>
          <p:cNvPr id="1047" name="Rectangle 23"/>
          <p:cNvSpPr>
            <a:spLocks noGrp="1" noChangeArrowheads="1"/>
          </p:cNvSpPr>
          <p:nvPr>
            <p:ph type="body" idx="1"/>
          </p:nvPr>
        </p:nvSpPr>
        <p:spPr bwMode="auto">
          <a:xfrm>
            <a:off x="457200" y="1604963"/>
            <a:ext cx="8228013" cy="4524375"/>
          </a:xfrm>
          <a:prstGeom prst="rect">
            <a:avLst/>
          </a:prstGeom>
          <a:noFill/>
          <a:ln w="9525">
            <a:noFill/>
            <a:round/>
            <a:headEnd/>
            <a:tailEnd/>
          </a:ln>
          <a:effectLst/>
        </p:spPr>
        <p:txBody>
          <a:bodyPr vert="horz" wrap="square" lIns="0" tIns="17010" rIns="0" bIns="0" numCol="1" anchor="t" anchorCtr="0" compatLnSpc="1">
            <a:prstTxWarp prst="textNoShape">
              <a:avLst/>
            </a:prstTxWarp>
          </a:bodyPr>
          <a:lstStyle/>
          <a:p>
            <a:pPr lvl="0"/>
            <a:r>
              <a:rPr lang="en-GB" smtClean="0"/>
              <a:t>Pulse para editar los formatos del texto del esquema</a:t>
            </a:r>
          </a:p>
          <a:p>
            <a:pPr lvl="1"/>
            <a:r>
              <a:rPr lang="en-GB" smtClean="0"/>
              <a:t>Segundo nivel del esquema</a:t>
            </a:r>
          </a:p>
          <a:p>
            <a:pPr lvl="2"/>
            <a:r>
              <a:rPr lang="en-GB" smtClean="0"/>
              <a:t>Tercer nivel del esquema</a:t>
            </a:r>
          </a:p>
          <a:p>
            <a:pPr lvl="3"/>
            <a:r>
              <a:rPr lang="en-GB" smtClean="0"/>
              <a:t>Cuarto nivel del esquema</a:t>
            </a:r>
          </a:p>
          <a:p>
            <a:pPr lvl="4"/>
            <a:r>
              <a:rPr lang="en-GB" smtClean="0"/>
              <a:t>Quinto nivel del esquema</a:t>
            </a:r>
          </a:p>
          <a:p>
            <a:pPr lvl="4"/>
            <a:r>
              <a:rPr lang="en-GB" smtClean="0"/>
              <a:t>Sexto nivel del esquema</a:t>
            </a:r>
          </a:p>
          <a:p>
            <a:pPr lvl="4"/>
            <a:r>
              <a:rPr lang="en-GB" smtClean="0"/>
              <a:t>Séptimo nivel del esquema</a:t>
            </a:r>
          </a:p>
          <a:p>
            <a:pPr lvl="4"/>
            <a:r>
              <a:rPr lang="en-GB" smtClean="0"/>
              <a:t>Octavo nivel del esquema</a:t>
            </a:r>
          </a:p>
          <a:p>
            <a:pPr lvl="4"/>
            <a:r>
              <a:rPr lang="en-GB" smtClean="0"/>
              <a:t>Noveno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449263" rtl="0" fontAlgn="base">
        <a:lnSpc>
          <a:spcPct val="95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49263" rtl="0" fontAlgn="base">
        <a:lnSpc>
          <a:spcPct val="95000"/>
        </a:lnSpc>
        <a:spcBef>
          <a:spcPct val="0"/>
        </a:spcBef>
        <a:spcAft>
          <a:spcPct val="0"/>
        </a:spcAft>
        <a:buClr>
          <a:srgbClr val="000000"/>
        </a:buClr>
        <a:buSzPct val="100000"/>
        <a:buFont typeface="Times New Roman" pitchFamily="16" charset="0"/>
        <a:defRPr>
          <a:solidFill>
            <a:srgbClr val="000000"/>
          </a:solidFill>
          <a:latin typeface="Georgia" charset="0"/>
          <a:ea typeface="Microsoft YaHei" charset="-122"/>
        </a:defRPr>
      </a:lvl2pPr>
      <a:lvl3pPr marL="1143000" indent="-228600" algn="l" defTabSz="449263" rtl="0" fontAlgn="base">
        <a:lnSpc>
          <a:spcPct val="95000"/>
        </a:lnSpc>
        <a:spcBef>
          <a:spcPct val="0"/>
        </a:spcBef>
        <a:spcAft>
          <a:spcPct val="0"/>
        </a:spcAft>
        <a:buClr>
          <a:srgbClr val="000000"/>
        </a:buClr>
        <a:buSzPct val="100000"/>
        <a:buFont typeface="Times New Roman" pitchFamily="16" charset="0"/>
        <a:defRPr>
          <a:solidFill>
            <a:srgbClr val="000000"/>
          </a:solidFill>
          <a:latin typeface="Georgia" charset="0"/>
          <a:ea typeface="Microsoft YaHei" charset="-122"/>
        </a:defRPr>
      </a:lvl3pPr>
      <a:lvl4pPr marL="1600200" indent="-228600" algn="l" defTabSz="449263" rtl="0" fontAlgn="base">
        <a:lnSpc>
          <a:spcPct val="95000"/>
        </a:lnSpc>
        <a:spcBef>
          <a:spcPct val="0"/>
        </a:spcBef>
        <a:spcAft>
          <a:spcPct val="0"/>
        </a:spcAft>
        <a:buClr>
          <a:srgbClr val="000000"/>
        </a:buClr>
        <a:buSzPct val="100000"/>
        <a:buFont typeface="Times New Roman" pitchFamily="16" charset="0"/>
        <a:defRPr>
          <a:solidFill>
            <a:srgbClr val="000000"/>
          </a:solidFill>
          <a:latin typeface="Georgia" charset="0"/>
          <a:ea typeface="Microsoft YaHei" charset="-122"/>
        </a:defRPr>
      </a:lvl4pPr>
      <a:lvl5pPr marL="2057400" indent="-228600" algn="l" defTabSz="449263" rtl="0" fontAlgn="base">
        <a:lnSpc>
          <a:spcPct val="95000"/>
        </a:lnSpc>
        <a:spcBef>
          <a:spcPct val="0"/>
        </a:spcBef>
        <a:spcAft>
          <a:spcPct val="0"/>
        </a:spcAft>
        <a:buClr>
          <a:srgbClr val="000000"/>
        </a:buClr>
        <a:buSzPct val="100000"/>
        <a:buFont typeface="Times New Roman" pitchFamily="16" charset="0"/>
        <a:defRPr>
          <a:solidFill>
            <a:srgbClr val="000000"/>
          </a:solidFill>
          <a:latin typeface="Georgia" charset="0"/>
          <a:ea typeface="Microsoft YaHei" charset="-122"/>
        </a:defRPr>
      </a:lvl5pPr>
      <a:lvl6pPr marL="2514600" indent="-228600" algn="l" defTabSz="449263" rtl="0" fontAlgn="base">
        <a:lnSpc>
          <a:spcPct val="95000"/>
        </a:lnSpc>
        <a:spcBef>
          <a:spcPct val="0"/>
        </a:spcBef>
        <a:spcAft>
          <a:spcPct val="0"/>
        </a:spcAft>
        <a:buClr>
          <a:srgbClr val="000000"/>
        </a:buClr>
        <a:buSzPct val="100000"/>
        <a:buFont typeface="Times New Roman" pitchFamily="16" charset="0"/>
        <a:defRPr>
          <a:solidFill>
            <a:srgbClr val="000000"/>
          </a:solidFill>
          <a:latin typeface="Georgia" charset="0"/>
          <a:ea typeface="Microsoft YaHei" charset="-122"/>
        </a:defRPr>
      </a:lvl6pPr>
      <a:lvl7pPr marL="2971800" indent="-228600" algn="l" defTabSz="449263" rtl="0" fontAlgn="base">
        <a:lnSpc>
          <a:spcPct val="95000"/>
        </a:lnSpc>
        <a:spcBef>
          <a:spcPct val="0"/>
        </a:spcBef>
        <a:spcAft>
          <a:spcPct val="0"/>
        </a:spcAft>
        <a:buClr>
          <a:srgbClr val="000000"/>
        </a:buClr>
        <a:buSzPct val="100000"/>
        <a:buFont typeface="Times New Roman" pitchFamily="16" charset="0"/>
        <a:defRPr>
          <a:solidFill>
            <a:srgbClr val="000000"/>
          </a:solidFill>
          <a:latin typeface="Georgia" charset="0"/>
          <a:ea typeface="Microsoft YaHei" charset="-122"/>
        </a:defRPr>
      </a:lvl7pPr>
      <a:lvl8pPr marL="3429000" indent="-228600" algn="l" defTabSz="449263" rtl="0" fontAlgn="base">
        <a:lnSpc>
          <a:spcPct val="95000"/>
        </a:lnSpc>
        <a:spcBef>
          <a:spcPct val="0"/>
        </a:spcBef>
        <a:spcAft>
          <a:spcPct val="0"/>
        </a:spcAft>
        <a:buClr>
          <a:srgbClr val="000000"/>
        </a:buClr>
        <a:buSzPct val="100000"/>
        <a:buFont typeface="Times New Roman" pitchFamily="16" charset="0"/>
        <a:defRPr>
          <a:solidFill>
            <a:srgbClr val="000000"/>
          </a:solidFill>
          <a:latin typeface="Georgia" charset="0"/>
          <a:ea typeface="Microsoft YaHei" charset="-122"/>
        </a:defRPr>
      </a:lvl8pPr>
      <a:lvl9pPr marL="3886200" indent="-228600" algn="l" defTabSz="449263" rtl="0" fontAlgn="base">
        <a:lnSpc>
          <a:spcPct val="95000"/>
        </a:lnSpc>
        <a:spcBef>
          <a:spcPct val="0"/>
        </a:spcBef>
        <a:spcAft>
          <a:spcPct val="0"/>
        </a:spcAft>
        <a:buClr>
          <a:srgbClr val="000000"/>
        </a:buClr>
        <a:buSzPct val="100000"/>
        <a:buFont typeface="Times New Roman" pitchFamily="16" charset="0"/>
        <a:defRPr>
          <a:solidFill>
            <a:srgbClr val="000000"/>
          </a:solidFill>
          <a:latin typeface="Georgia" charset="0"/>
          <a:ea typeface="Microsoft YaHei" charset="-122"/>
        </a:defRPr>
      </a:lvl9pPr>
    </p:titleStyle>
    <p:bodyStyle>
      <a:lvl1pPr marL="342900" indent="-342900" algn="l" defTabSz="449263" rtl="0" fontAlgn="base">
        <a:lnSpc>
          <a:spcPct val="95000"/>
        </a:lnSpc>
        <a:spcBef>
          <a:spcPct val="0"/>
        </a:spcBef>
        <a:spcAft>
          <a:spcPts val="1425"/>
        </a:spcAft>
        <a:buClr>
          <a:srgbClr val="000000"/>
        </a:buClr>
        <a:buSzPct val="100000"/>
        <a:buFont typeface="Times New Roman" pitchFamily="16" charset="0"/>
        <a:defRPr sz="2700">
          <a:solidFill>
            <a:srgbClr val="000000"/>
          </a:solidFill>
          <a:latin typeface="+mn-lt"/>
          <a:ea typeface="+mn-ea"/>
          <a:cs typeface="+mn-cs"/>
        </a:defRPr>
      </a:lvl1pPr>
      <a:lvl2pPr marL="742950" indent="-285750" algn="l" defTabSz="449263" rtl="0" fontAlgn="base">
        <a:lnSpc>
          <a:spcPct val="95000"/>
        </a:lnSpc>
        <a:spcBef>
          <a:spcPct val="0"/>
        </a:spcBef>
        <a:spcAft>
          <a:spcPts val="1138"/>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fontAlgn="base">
        <a:lnSpc>
          <a:spcPct val="95000"/>
        </a:lnSpc>
        <a:spcBef>
          <a:spcPct val="0"/>
        </a:spcBef>
        <a:spcAft>
          <a:spcPts val="850"/>
        </a:spcAft>
        <a:buClr>
          <a:srgbClr val="000000"/>
        </a:buClr>
        <a:buSzPct val="100000"/>
        <a:buFont typeface="Times New Roman" pitchFamily="16" charset="0"/>
        <a:defRPr sz="2000">
          <a:solidFill>
            <a:srgbClr val="646B86"/>
          </a:solidFill>
          <a:latin typeface="+mn-lt"/>
          <a:ea typeface="+mn-ea"/>
        </a:defRPr>
      </a:lvl3pPr>
      <a:lvl4pPr marL="1600200" indent="-228600" algn="l" defTabSz="449263" rtl="0" fontAlgn="base">
        <a:lnSpc>
          <a:spcPct val="95000"/>
        </a:lnSpc>
        <a:spcBef>
          <a:spcPct val="0"/>
        </a:spcBef>
        <a:spcAft>
          <a:spcPts val="575"/>
        </a:spcAft>
        <a:buClr>
          <a:srgbClr val="000000"/>
        </a:buClr>
        <a:buSzPct val="100000"/>
        <a:buFont typeface="Times New Roman" pitchFamily="16" charset="0"/>
        <a:defRPr>
          <a:solidFill>
            <a:srgbClr val="000000"/>
          </a:solidFill>
          <a:latin typeface="+mn-lt"/>
          <a:ea typeface="+mn-ea"/>
        </a:defRPr>
      </a:lvl4pPr>
      <a:lvl5pPr marL="2057400" indent="-228600" algn="l" defTabSz="449263" rtl="0" fontAlgn="base">
        <a:lnSpc>
          <a:spcPct val="95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a:lnSpc>
          <a:spcPct val="95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lnSpc>
          <a:spcPct val="95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lnSpc>
          <a:spcPct val="95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lnSpc>
          <a:spcPct val="95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24.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26.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hyperlink" Target="http://www.singularpress.com/" TargetMode="External"/><Relationship Id="rId4" Type="http://schemas.openxmlformats.org/officeDocument/2006/relationships/hyperlink" Target="mailto:info@singularpres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hyperlink" Target="http://www.arquima.n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857250" y="3643313"/>
            <a:ext cx="7772400" cy="1190625"/>
          </a:xfrm>
          <a:ln/>
        </p:spPr>
        <p:txBody>
          <a:bodyPr anchor="t"/>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s-ES" sz="3300" dirty="0" smtClean="0"/>
              <a:t>Dosier </a:t>
            </a:r>
            <a:r>
              <a:rPr lang="es-ES" sz="3300" dirty="0"/>
              <a:t>de Prensa</a:t>
            </a:r>
            <a:br>
              <a:rPr lang="es-ES" sz="3300" dirty="0"/>
            </a:br>
            <a:r>
              <a:rPr lang="es-ES" sz="3300" dirty="0"/>
              <a:t/>
            </a:r>
            <a:br>
              <a:rPr lang="es-ES" sz="3300" dirty="0"/>
            </a:br>
            <a:r>
              <a:rPr lang="es-ES" sz="2200" dirty="0" smtClean="0"/>
              <a:t>Febrero 2015</a:t>
            </a:r>
            <a:endParaRPr lang="es-ES" sz="2200" dirty="0"/>
          </a:p>
        </p:txBody>
      </p:sp>
      <p:pic>
        <p:nvPicPr>
          <p:cNvPr id="3074" name="Picture 2"/>
          <p:cNvPicPr>
            <a:picLocks noChangeAspect="1" noChangeArrowheads="1"/>
          </p:cNvPicPr>
          <p:nvPr/>
        </p:nvPicPr>
        <p:blipFill>
          <a:blip r:embed="rId3" cstate="print"/>
          <a:srcRect/>
          <a:stretch>
            <a:fillRect/>
          </a:stretch>
        </p:blipFill>
        <p:spPr bwMode="auto">
          <a:xfrm>
            <a:off x="3071813" y="428625"/>
            <a:ext cx="2995612" cy="1592263"/>
          </a:xfrm>
          <a:prstGeom prst="rect">
            <a:avLst/>
          </a:prstGeom>
          <a:noFill/>
          <a:ln w="9525">
            <a:noFill/>
            <a:round/>
            <a:headEnd/>
            <a:tailEnd/>
          </a:ln>
          <a:effectLst/>
        </p:spPr>
      </p:pic>
      <p:sp>
        <p:nvSpPr>
          <p:cNvPr id="3075" name="Rectangle 3"/>
          <p:cNvSpPr>
            <a:spLocks noChangeArrowheads="1"/>
          </p:cNvSpPr>
          <p:nvPr/>
        </p:nvSpPr>
        <p:spPr bwMode="auto">
          <a:xfrm>
            <a:off x="2286000" y="5000625"/>
            <a:ext cx="4929188" cy="1190625"/>
          </a:xfrm>
          <a:prstGeom prst="rect">
            <a:avLst/>
          </a:prstGeom>
          <a:noFill/>
          <a:ln w="9525">
            <a:noFill/>
            <a:round/>
            <a:headEnd/>
            <a:tailEnd/>
          </a:ln>
          <a:effectLst/>
        </p:spPr>
        <p:txBody>
          <a:bodyPr lIns="90000" tIns="45000" rIns="90000" bIns="45000" anchor="b"/>
          <a:lstStyle/>
          <a:p>
            <a:pPr algn="ctr" hangingPunct="1">
              <a:lnSpc>
                <a:spcPct val="100000"/>
              </a:lnSpc>
              <a:tabLst>
                <a:tab pos="723900" algn="l"/>
                <a:tab pos="1447800" algn="l"/>
                <a:tab pos="2171700" algn="l"/>
                <a:tab pos="2895600" algn="l"/>
                <a:tab pos="3619500" algn="l"/>
                <a:tab pos="4343400" algn="l"/>
              </a:tabLst>
            </a:pPr>
            <a:r>
              <a:rPr lang="es-ES" sz="1600">
                <a:solidFill>
                  <a:srgbClr val="000000"/>
                </a:solidFill>
                <a:latin typeface="Georgia" charset="0"/>
              </a:rPr>
              <a:t>www.arquima.net</a:t>
            </a:r>
          </a:p>
          <a:p>
            <a:pPr algn="ctr" hangingPunct="1">
              <a:lnSpc>
                <a:spcPct val="100000"/>
              </a:lnSpc>
              <a:tabLst>
                <a:tab pos="723900" algn="l"/>
                <a:tab pos="1447800" algn="l"/>
                <a:tab pos="2171700" algn="l"/>
                <a:tab pos="2895600" algn="l"/>
                <a:tab pos="3619500" algn="l"/>
                <a:tab pos="4343400" algn="l"/>
              </a:tabLst>
            </a:pPr>
            <a:endParaRPr lang="es-ES" sz="2000">
              <a:solidFill>
                <a:srgbClr val="D16349"/>
              </a:solidFill>
              <a:latin typeface="Georgia" charset="0"/>
            </a:endParaRPr>
          </a:p>
        </p:txBody>
      </p:sp>
      <p:pic>
        <p:nvPicPr>
          <p:cNvPr id="3076" name="Picture 4"/>
          <p:cNvPicPr>
            <a:picLocks noChangeAspect="1" noChangeArrowheads="1"/>
          </p:cNvPicPr>
          <p:nvPr/>
        </p:nvPicPr>
        <p:blipFill>
          <a:blip r:embed="rId4" cstate="print"/>
          <a:srcRect/>
          <a:stretch>
            <a:fillRect/>
          </a:stretch>
        </p:blipFill>
        <p:spPr bwMode="auto">
          <a:xfrm>
            <a:off x="7572375" y="1428750"/>
            <a:ext cx="1420813" cy="1000125"/>
          </a:xfrm>
          <a:prstGeom prst="rect">
            <a:avLst/>
          </a:prstGeom>
          <a:noFill/>
          <a:ln w="9360">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cstate="print"/>
          <a:srcRect/>
          <a:stretch>
            <a:fillRect/>
          </a:stretch>
        </p:blipFill>
        <p:spPr bwMode="auto">
          <a:xfrm>
            <a:off x="3071813" y="428625"/>
            <a:ext cx="2995612" cy="1592263"/>
          </a:xfrm>
          <a:prstGeom prst="rect">
            <a:avLst/>
          </a:prstGeom>
          <a:noFill/>
          <a:ln w="9525">
            <a:noFill/>
            <a:round/>
            <a:headEnd/>
            <a:tailEnd/>
          </a:ln>
          <a:effectLst/>
        </p:spPr>
      </p:pic>
      <p:sp>
        <p:nvSpPr>
          <p:cNvPr id="7170" name="Rectangle 2"/>
          <p:cNvSpPr>
            <a:spLocks noChangeArrowheads="1"/>
          </p:cNvSpPr>
          <p:nvPr/>
        </p:nvSpPr>
        <p:spPr bwMode="auto">
          <a:xfrm>
            <a:off x="642938" y="2786063"/>
            <a:ext cx="4572000" cy="4122752"/>
          </a:xfrm>
          <a:prstGeom prst="rect">
            <a:avLst/>
          </a:prstGeom>
          <a:noFill/>
          <a:ln w="9525">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Lst>
            </a:pPr>
            <a:endParaRPr lang="es-ES" dirty="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r>
              <a:rPr lang="es-ES" b="1" dirty="0" smtClean="0">
                <a:solidFill>
                  <a:srgbClr val="000000"/>
                </a:solidFill>
                <a:latin typeface="Georgia" charset="0"/>
              </a:rPr>
              <a:t>Ca2d</a:t>
            </a:r>
            <a:endParaRPr lang="es-ES" b="1" dirty="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endParaRPr lang="es-ES" dirty="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Lst>
            </a:pPr>
            <a:r>
              <a:rPr lang="es-ES" sz="1400" b="1" dirty="0">
                <a:solidFill>
                  <a:srgbClr val="000000"/>
                </a:solidFill>
                <a:latin typeface="Georgia" charset="0"/>
              </a:rPr>
              <a:t>ARQUIMA</a:t>
            </a:r>
            <a:r>
              <a:rPr lang="es-ES" sz="1400" dirty="0">
                <a:solidFill>
                  <a:srgbClr val="000000"/>
                </a:solidFill>
                <a:latin typeface="Georgia" charset="0"/>
              </a:rPr>
              <a:t> </a:t>
            </a:r>
            <a:r>
              <a:rPr lang="es-ES" sz="1400" dirty="0" smtClean="0">
                <a:solidFill>
                  <a:srgbClr val="000000"/>
                </a:solidFill>
                <a:latin typeface="Georgia" charset="0"/>
              </a:rPr>
              <a:t>desarrolla este nuevo sistema constructivo, especialmente pensado para la ejecución de edificios en altura a partir de módulos prefabricados en taller.</a:t>
            </a:r>
            <a:endParaRPr lang="es-ES" sz="1400" dirty="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Lst>
            </a:pPr>
            <a:endParaRPr lang="es-ES" sz="1400" dirty="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Lst>
            </a:pPr>
            <a:r>
              <a:rPr lang="es-ES" sz="1400" dirty="0" smtClean="0">
                <a:solidFill>
                  <a:srgbClr val="000000"/>
                </a:solidFill>
                <a:latin typeface="Georgia" charset="0"/>
              </a:rPr>
              <a:t>A diferencia del sistema SEA, los edificios realizados con el sistema Ca2d se montan a partir de una serie de módulos </a:t>
            </a:r>
            <a:r>
              <a:rPr lang="es-ES" sz="1400" dirty="0" err="1" smtClean="0">
                <a:solidFill>
                  <a:srgbClr val="000000"/>
                </a:solidFill>
                <a:latin typeface="Georgia" charset="0"/>
              </a:rPr>
              <a:t>autoportantes</a:t>
            </a:r>
            <a:r>
              <a:rPr lang="es-ES" sz="1400" dirty="0" smtClean="0">
                <a:solidFill>
                  <a:srgbClr val="000000"/>
                </a:solidFill>
                <a:latin typeface="Georgia" charset="0"/>
              </a:rPr>
              <a:t> verticales, sobre los que asientan los forjados y las fachadas. Con 3 tipos de piezas diferentes, se consiguen montar edificios que pueden crecer en altura, anchura y longitud para adaptarse a las necesidades de cada proyecto.</a:t>
            </a:r>
            <a:endParaRPr lang="es-ES" sz="1400" dirty="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endParaRPr lang="es-ES" dirty="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endParaRPr lang="es-ES" dirty="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endParaRPr lang="es-ES" dirty="0">
              <a:solidFill>
                <a:srgbClr val="000000"/>
              </a:solidFill>
              <a:latin typeface="Georgia" charset="0"/>
            </a:endParaRPr>
          </a:p>
        </p:txBody>
      </p:sp>
      <p:pic>
        <p:nvPicPr>
          <p:cNvPr id="7171" name="Picture 3"/>
          <p:cNvPicPr>
            <a:picLocks noChangeAspect="1" noChangeArrowheads="1"/>
          </p:cNvPicPr>
          <p:nvPr/>
        </p:nvPicPr>
        <p:blipFill>
          <a:blip r:embed="rId4" cstate="print"/>
          <a:srcRect/>
          <a:stretch>
            <a:fillRect/>
          </a:stretch>
        </p:blipFill>
        <p:spPr bwMode="auto">
          <a:xfrm>
            <a:off x="5572125" y="3732228"/>
            <a:ext cx="3000375" cy="1982788"/>
          </a:xfrm>
          <a:prstGeom prst="rect">
            <a:avLst/>
          </a:prstGeom>
          <a:solidFill>
            <a:srgbClr val="EDEDED"/>
          </a:solidFill>
          <a:ln w="88920">
            <a:solidFill>
              <a:srgbClr val="FFFFFF"/>
            </a:solidFill>
            <a:miter lim="800000"/>
            <a:headEnd/>
            <a:tailEnd/>
          </a:ln>
          <a:effectLst/>
        </p:spPr>
      </p:pic>
      <p:pic>
        <p:nvPicPr>
          <p:cNvPr id="7172" name="Picture 4"/>
          <p:cNvPicPr>
            <a:picLocks noChangeAspect="1" noChangeArrowheads="1"/>
          </p:cNvPicPr>
          <p:nvPr/>
        </p:nvPicPr>
        <p:blipFill>
          <a:blip r:embed="rId5" cstate="print"/>
          <a:srcRect/>
          <a:stretch>
            <a:fillRect/>
          </a:stretch>
        </p:blipFill>
        <p:spPr bwMode="auto">
          <a:xfrm>
            <a:off x="7572375" y="1428750"/>
            <a:ext cx="1420813" cy="1000125"/>
          </a:xfrm>
          <a:prstGeom prst="rect">
            <a:avLst/>
          </a:prstGeom>
          <a:noFill/>
          <a:ln w="9360">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cstate="print"/>
          <a:srcRect/>
          <a:stretch>
            <a:fillRect/>
          </a:stretch>
        </p:blipFill>
        <p:spPr bwMode="auto">
          <a:xfrm>
            <a:off x="3071813" y="428625"/>
            <a:ext cx="2995612" cy="1592263"/>
          </a:xfrm>
          <a:prstGeom prst="rect">
            <a:avLst/>
          </a:prstGeom>
          <a:noFill/>
          <a:ln w="9525">
            <a:noFill/>
            <a:round/>
            <a:headEnd/>
            <a:tailEnd/>
          </a:ln>
          <a:effectLst/>
        </p:spPr>
      </p:pic>
      <p:sp>
        <p:nvSpPr>
          <p:cNvPr id="11266" name="Rectangle 2"/>
          <p:cNvSpPr>
            <a:spLocks noChangeArrowheads="1"/>
          </p:cNvSpPr>
          <p:nvPr/>
        </p:nvSpPr>
        <p:spPr bwMode="auto">
          <a:xfrm>
            <a:off x="642910" y="2571744"/>
            <a:ext cx="5000632" cy="4430528"/>
          </a:xfrm>
          <a:prstGeom prst="rect">
            <a:avLst/>
          </a:prstGeom>
          <a:noFill/>
          <a:ln w="9525">
            <a:noFill/>
            <a:round/>
            <a:headEnd/>
            <a:tailEnd/>
          </a:ln>
          <a:effectLst/>
        </p:spPr>
        <p:txBody>
          <a:bodyPr wrap="square" lIns="90000" tIns="45000" rIns="90000" bIns="45000">
            <a:spAutoFit/>
          </a:bodyPr>
          <a:lstStyle/>
          <a:p>
            <a:pPr hangingPunct="1">
              <a:lnSpc>
                <a:spcPct val="100000"/>
              </a:lnSpc>
              <a:tabLst>
                <a:tab pos="723900" algn="l"/>
                <a:tab pos="1447800" algn="l"/>
                <a:tab pos="2171700" algn="l"/>
                <a:tab pos="2895600" algn="l"/>
                <a:tab pos="3619500" algn="l"/>
                <a:tab pos="4343400" algn="l"/>
              </a:tabLst>
            </a:pPr>
            <a:r>
              <a:rPr lang="es-ES" dirty="0">
                <a:solidFill>
                  <a:srgbClr val="000000"/>
                </a:solidFill>
                <a:latin typeface="Georgia" charset="0"/>
              </a:rPr>
              <a:t>4. Equipo Directivo</a:t>
            </a:r>
          </a:p>
          <a:p>
            <a:pPr hangingPunct="1">
              <a:lnSpc>
                <a:spcPct val="100000"/>
              </a:lnSpc>
              <a:tabLst>
                <a:tab pos="723900" algn="l"/>
                <a:tab pos="1447800" algn="l"/>
                <a:tab pos="2171700" algn="l"/>
                <a:tab pos="2895600" algn="l"/>
                <a:tab pos="3619500" algn="l"/>
                <a:tab pos="4343400" algn="l"/>
              </a:tabLst>
            </a:pPr>
            <a:endParaRPr lang="es-ES" dirty="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r>
              <a:rPr lang="es-ES" sz="1400" b="1" dirty="0">
                <a:solidFill>
                  <a:srgbClr val="000000"/>
                </a:solidFill>
                <a:latin typeface="Georgia" charset="0"/>
              </a:rPr>
              <a:t>José Antonio González Casado </a:t>
            </a:r>
            <a:endParaRPr lang="es-ES" sz="1400" b="1" dirty="0" smtClean="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r>
              <a:rPr lang="es-ES" sz="1400" dirty="0" smtClean="0">
                <a:solidFill>
                  <a:srgbClr val="000000"/>
                </a:solidFill>
                <a:latin typeface="Georgia" charset="0"/>
              </a:rPr>
              <a:t>(Fundador y </a:t>
            </a:r>
            <a:r>
              <a:rPr lang="es-ES" sz="1400" dirty="0">
                <a:solidFill>
                  <a:srgbClr val="000000"/>
                </a:solidFill>
                <a:latin typeface="Georgia" charset="0"/>
              </a:rPr>
              <a:t>Gerente)</a:t>
            </a:r>
          </a:p>
          <a:p>
            <a:pPr hangingPunct="1">
              <a:lnSpc>
                <a:spcPct val="100000"/>
              </a:lnSpc>
              <a:tabLst>
                <a:tab pos="723900" algn="l"/>
                <a:tab pos="1447800" algn="l"/>
                <a:tab pos="2171700" algn="l"/>
                <a:tab pos="2895600" algn="l"/>
                <a:tab pos="3619500" algn="l"/>
                <a:tab pos="4343400" algn="l"/>
              </a:tabLst>
            </a:pPr>
            <a:endParaRPr lang="es-ES" sz="1400" dirty="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Lst>
            </a:pPr>
            <a:r>
              <a:rPr lang="es-ES" sz="1400" dirty="0">
                <a:solidFill>
                  <a:srgbClr val="000000"/>
                </a:solidFill>
                <a:latin typeface="Georgia" charset="0"/>
              </a:rPr>
              <a:t>José Antonio (Barcelona, 28/10/1978), </a:t>
            </a:r>
            <a:r>
              <a:rPr lang="es-ES" sz="1400" dirty="0" smtClean="0">
                <a:solidFill>
                  <a:srgbClr val="000000"/>
                </a:solidFill>
                <a:latin typeface="Georgia" charset="0"/>
              </a:rPr>
              <a:t>estudió Ingeniería </a:t>
            </a:r>
            <a:r>
              <a:rPr lang="es-ES" sz="1400" dirty="0">
                <a:solidFill>
                  <a:srgbClr val="000000"/>
                </a:solidFill>
                <a:latin typeface="Georgia" charset="0"/>
              </a:rPr>
              <a:t>Industrial en </a:t>
            </a:r>
            <a:r>
              <a:rPr lang="es-ES" sz="1400" dirty="0" smtClean="0">
                <a:solidFill>
                  <a:srgbClr val="000000"/>
                </a:solidFill>
                <a:latin typeface="Georgia" charset="0"/>
              </a:rPr>
              <a:t>la Universidad </a:t>
            </a:r>
            <a:r>
              <a:rPr lang="es-ES" sz="1400" dirty="0">
                <a:solidFill>
                  <a:srgbClr val="000000"/>
                </a:solidFill>
                <a:latin typeface="Georgia" charset="0"/>
              </a:rPr>
              <a:t>Politécnica de Catalunya (UPC).</a:t>
            </a:r>
          </a:p>
          <a:p>
            <a:pPr algn="just" hangingPunct="1">
              <a:lnSpc>
                <a:spcPct val="100000"/>
              </a:lnSpc>
              <a:tabLst>
                <a:tab pos="723900" algn="l"/>
                <a:tab pos="1447800" algn="l"/>
                <a:tab pos="2171700" algn="l"/>
                <a:tab pos="2895600" algn="l"/>
                <a:tab pos="3619500" algn="l"/>
                <a:tab pos="4343400" algn="l"/>
              </a:tabLst>
            </a:pPr>
            <a:endParaRPr lang="es-ES" sz="1400" dirty="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Lst>
            </a:pPr>
            <a:r>
              <a:rPr lang="es-ES" sz="1400" dirty="0" smtClean="0">
                <a:solidFill>
                  <a:srgbClr val="000000"/>
                </a:solidFill>
                <a:latin typeface="Georgia" charset="0"/>
              </a:rPr>
              <a:t>Desde </a:t>
            </a:r>
            <a:r>
              <a:rPr lang="es-ES" sz="1400" dirty="0">
                <a:solidFill>
                  <a:srgbClr val="000000"/>
                </a:solidFill>
                <a:latin typeface="Georgia" charset="0"/>
              </a:rPr>
              <a:t>2001 </a:t>
            </a:r>
            <a:r>
              <a:rPr lang="es-ES" sz="1400" dirty="0" smtClean="0">
                <a:solidFill>
                  <a:srgbClr val="000000"/>
                </a:solidFill>
                <a:latin typeface="Georgia" charset="0"/>
              </a:rPr>
              <a:t>está inmerso en el mundo de la construcción con estructura de madera, siendo durante años el Director Técnico de una empresa del sector.</a:t>
            </a:r>
            <a:endParaRPr lang="es-ES" sz="1400" dirty="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Lst>
            </a:pPr>
            <a:endParaRPr lang="es-ES" sz="1400" dirty="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Lst>
            </a:pPr>
            <a:r>
              <a:rPr lang="es-ES" sz="1400" dirty="0">
                <a:solidFill>
                  <a:srgbClr val="000000"/>
                </a:solidFill>
                <a:latin typeface="Georgia" charset="0"/>
              </a:rPr>
              <a:t>El afán por aprender de José Antonio le llevó a asistir a </a:t>
            </a:r>
            <a:r>
              <a:rPr lang="es-ES" sz="1400" dirty="0" smtClean="0">
                <a:solidFill>
                  <a:srgbClr val="000000"/>
                </a:solidFill>
                <a:latin typeface="Georgia" charset="0"/>
              </a:rPr>
              <a:t>varios </a:t>
            </a:r>
            <a:r>
              <a:rPr lang="es-ES" sz="1400" dirty="0">
                <a:solidFill>
                  <a:srgbClr val="000000"/>
                </a:solidFill>
                <a:latin typeface="Georgia" charset="0"/>
              </a:rPr>
              <a:t>cursos de cálculo de estructuras de madera y  a </a:t>
            </a:r>
            <a:r>
              <a:rPr lang="es-ES" sz="1400" dirty="0" smtClean="0">
                <a:solidFill>
                  <a:srgbClr val="000000"/>
                </a:solidFill>
                <a:latin typeface="Georgia" charset="0"/>
              </a:rPr>
              <a:t>multitud </a:t>
            </a:r>
            <a:r>
              <a:rPr lang="es-ES" sz="1400" dirty="0">
                <a:solidFill>
                  <a:srgbClr val="000000"/>
                </a:solidFill>
                <a:latin typeface="Georgia" charset="0"/>
              </a:rPr>
              <a:t>de ferias, charlas y eventos del sector.</a:t>
            </a:r>
          </a:p>
          <a:p>
            <a:pPr hangingPunct="1">
              <a:lnSpc>
                <a:spcPct val="100000"/>
              </a:lnSpc>
              <a:tabLst>
                <a:tab pos="723900" algn="l"/>
                <a:tab pos="1447800" algn="l"/>
                <a:tab pos="2171700" algn="l"/>
                <a:tab pos="2895600" algn="l"/>
                <a:tab pos="3619500" algn="l"/>
                <a:tab pos="4343400" algn="l"/>
              </a:tabLst>
            </a:pPr>
            <a:endParaRPr lang="es-ES" dirty="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endParaRPr lang="es-ES" sz="1400" dirty="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endParaRPr lang="es-ES" sz="1400" dirty="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endParaRPr lang="es-ES" dirty="0">
              <a:solidFill>
                <a:srgbClr val="000000"/>
              </a:solidFill>
              <a:latin typeface="Georgia" charset="0"/>
            </a:endParaRPr>
          </a:p>
        </p:txBody>
      </p:sp>
      <p:pic>
        <p:nvPicPr>
          <p:cNvPr id="11268" name="Picture 4"/>
          <p:cNvPicPr>
            <a:picLocks noChangeAspect="1" noChangeArrowheads="1"/>
          </p:cNvPicPr>
          <p:nvPr/>
        </p:nvPicPr>
        <p:blipFill>
          <a:blip r:embed="rId4" cstate="print"/>
          <a:srcRect/>
          <a:stretch>
            <a:fillRect/>
          </a:stretch>
        </p:blipFill>
        <p:spPr bwMode="auto">
          <a:xfrm>
            <a:off x="7572375" y="1428750"/>
            <a:ext cx="1420813" cy="1000125"/>
          </a:xfrm>
          <a:prstGeom prst="rect">
            <a:avLst/>
          </a:prstGeom>
          <a:noFill/>
          <a:ln w="9360">
            <a:noFill/>
            <a:miter lim="800000"/>
            <a:headEnd/>
            <a:tailEnd/>
          </a:ln>
          <a:effectLst/>
        </p:spPr>
      </p:pic>
      <p:pic>
        <p:nvPicPr>
          <p:cNvPr id="3074" name="Picture 2"/>
          <p:cNvPicPr>
            <a:picLocks noChangeAspect="1" noChangeArrowheads="1"/>
          </p:cNvPicPr>
          <p:nvPr/>
        </p:nvPicPr>
        <p:blipFill>
          <a:blip r:embed="rId5" cstate="print"/>
          <a:srcRect/>
          <a:stretch>
            <a:fillRect/>
          </a:stretch>
        </p:blipFill>
        <p:spPr bwMode="auto">
          <a:xfrm>
            <a:off x="5857884" y="3786190"/>
            <a:ext cx="2964676" cy="1976428"/>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cstate="print"/>
          <a:srcRect/>
          <a:stretch>
            <a:fillRect/>
          </a:stretch>
        </p:blipFill>
        <p:spPr bwMode="auto">
          <a:xfrm>
            <a:off x="3071813" y="428625"/>
            <a:ext cx="2995612" cy="1592263"/>
          </a:xfrm>
          <a:prstGeom prst="rect">
            <a:avLst/>
          </a:prstGeom>
          <a:noFill/>
          <a:ln w="9525">
            <a:noFill/>
            <a:round/>
            <a:headEnd/>
            <a:tailEnd/>
          </a:ln>
          <a:effectLst/>
        </p:spPr>
      </p:pic>
      <p:sp>
        <p:nvSpPr>
          <p:cNvPr id="12290" name="Rectangle 2"/>
          <p:cNvSpPr>
            <a:spLocks noChangeArrowheads="1"/>
          </p:cNvSpPr>
          <p:nvPr/>
        </p:nvSpPr>
        <p:spPr bwMode="auto">
          <a:xfrm>
            <a:off x="571501" y="3286125"/>
            <a:ext cx="4504555" cy="3168645"/>
          </a:xfrm>
          <a:prstGeom prst="rect">
            <a:avLst/>
          </a:prstGeom>
          <a:noFill/>
          <a:ln w="9525">
            <a:noFill/>
            <a:round/>
            <a:headEnd/>
            <a:tailEnd/>
          </a:ln>
          <a:effectLst/>
        </p:spPr>
        <p:txBody>
          <a:bodyPr wrap="square" lIns="90000" tIns="45000" rIns="90000" bIns="45000">
            <a:spAutoFit/>
          </a:bodyPr>
          <a:lstStyle/>
          <a:p>
            <a:pPr algn="just" hangingPunct="1">
              <a:lnSpc>
                <a:spcPct val="100000"/>
              </a:lnSpc>
              <a:tabLst>
                <a:tab pos="723900" algn="l"/>
                <a:tab pos="1447800" algn="l"/>
                <a:tab pos="2171700" algn="l"/>
                <a:tab pos="2895600" algn="l"/>
                <a:tab pos="3619500" algn="l"/>
                <a:tab pos="4343400" algn="l"/>
              </a:tabLst>
            </a:pPr>
            <a:r>
              <a:rPr lang="es-ES" sz="1400" dirty="0">
                <a:solidFill>
                  <a:srgbClr val="000000"/>
                </a:solidFill>
                <a:latin typeface="Georgia" charset="0"/>
              </a:rPr>
              <a:t>En el año 2005, José Antonio realiza un posgrado de </a:t>
            </a:r>
            <a:r>
              <a:rPr lang="es-ES" sz="1400" dirty="0" smtClean="0">
                <a:solidFill>
                  <a:srgbClr val="000000"/>
                </a:solidFill>
                <a:latin typeface="Georgia" charset="0"/>
              </a:rPr>
              <a:t>cálculo </a:t>
            </a:r>
            <a:r>
              <a:rPr lang="es-ES" sz="1400" dirty="0">
                <a:solidFill>
                  <a:srgbClr val="000000"/>
                </a:solidFill>
                <a:latin typeface="Georgia" charset="0"/>
              </a:rPr>
              <a:t>de estructuras de madera </a:t>
            </a:r>
            <a:r>
              <a:rPr lang="es-ES" sz="1400" dirty="0" smtClean="0">
                <a:solidFill>
                  <a:srgbClr val="000000"/>
                </a:solidFill>
                <a:latin typeface="Georgia" charset="0"/>
              </a:rPr>
              <a:t>en la Universidad Politécnica de Catalunya (UPC) para </a:t>
            </a:r>
            <a:r>
              <a:rPr lang="es-ES" sz="1400" dirty="0">
                <a:solidFill>
                  <a:srgbClr val="000000"/>
                </a:solidFill>
                <a:latin typeface="Georgia" charset="0"/>
              </a:rPr>
              <a:t>afianzar </a:t>
            </a:r>
            <a:r>
              <a:rPr lang="es-ES" sz="1400" dirty="0" smtClean="0">
                <a:solidFill>
                  <a:srgbClr val="000000"/>
                </a:solidFill>
                <a:latin typeface="Georgia" charset="0"/>
              </a:rPr>
              <a:t>sus conocimientos.</a:t>
            </a:r>
          </a:p>
          <a:p>
            <a:pPr algn="just" hangingPunct="1">
              <a:lnSpc>
                <a:spcPct val="100000"/>
              </a:lnSpc>
              <a:tabLst>
                <a:tab pos="723900" algn="l"/>
                <a:tab pos="1447800" algn="l"/>
                <a:tab pos="2171700" algn="l"/>
                <a:tab pos="2895600" algn="l"/>
                <a:tab pos="3619500" algn="l"/>
                <a:tab pos="4343400" algn="l"/>
              </a:tabLst>
            </a:pPr>
            <a:endParaRPr lang="es-ES" sz="1400" dirty="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Lst>
            </a:pPr>
            <a:r>
              <a:rPr lang="es-ES" sz="1400" dirty="0">
                <a:solidFill>
                  <a:srgbClr val="000000"/>
                </a:solidFill>
                <a:latin typeface="Georgia" charset="0"/>
              </a:rPr>
              <a:t>En 2006 realiza un Máster MBA </a:t>
            </a:r>
            <a:r>
              <a:rPr lang="es-ES" sz="1400" i="1" dirty="0">
                <a:solidFill>
                  <a:srgbClr val="000000"/>
                </a:solidFill>
                <a:latin typeface="Georgia" charset="0"/>
              </a:rPr>
              <a:t>Executive</a:t>
            </a:r>
            <a:r>
              <a:rPr lang="es-ES" sz="1400" dirty="0">
                <a:solidFill>
                  <a:srgbClr val="000000"/>
                </a:solidFill>
                <a:latin typeface="Georgia" charset="0"/>
              </a:rPr>
              <a:t> en la </a:t>
            </a:r>
            <a:r>
              <a:rPr lang="es-ES" sz="1400" dirty="0" smtClean="0">
                <a:solidFill>
                  <a:srgbClr val="000000"/>
                </a:solidFill>
                <a:latin typeface="Georgia" charset="0"/>
              </a:rPr>
              <a:t>escuela </a:t>
            </a:r>
            <a:r>
              <a:rPr lang="es-ES" sz="1400" dirty="0">
                <a:solidFill>
                  <a:srgbClr val="000000"/>
                </a:solidFill>
                <a:latin typeface="Georgia" charset="0"/>
              </a:rPr>
              <a:t>de negocios y organización industrial EOI.</a:t>
            </a:r>
          </a:p>
          <a:p>
            <a:pPr algn="just" hangingPunct="1">
              <a:lnSpc>
                <a:spcPct val="100000"/>
              </a:lnSpc>
              <a:tabLst>
                <a:tab pos="723900" algn="l"/>
                <a:tab pos="1447800" algn="l"/>
                <a:tab pos="2171700" algn="l"/>
                <a:tab pos="2895600" algn="l"/>
                <a:tab pos="3619500" algn="l"/>
                <a:tab pos="4343400" algn="l"/>
              </a:tabLst>
            </a:pPr>
            <a:endParaRPr lang="es-ES" sz="1400" dirty="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Lst>
            </a:pPr>
            <a:r>
              <a:rPr lang="es-ES" sz="1400" dirty="0">
                <a:solidFill>
                  <a:srgbClr val="000000"/>
                </a:solidFill>
                <a:latin typeface="Georgia" charset="0"/>
              </a:rPr>
              <a:t>Desde </a:t>
            </a:r>
            <a:r>
              <a:rPr lang="es-ES" sz="1400" dirty="0" smtClean="0">
                <a:solidFill>
                  <a:srgbClr val="000000"/>
                </a:solidFill>
                <a:latin typeface="Georgia" charset="0"/>
              </a:rPr>
              <a:t>su fundación, dirige </a:t>
            </a:r>
            <a:r>
              <a:rPr lang="es-ES" sz="1400" dirty="0">
                <a:solidFill>
                  <a:srgbClr val="000000"/>
                </a:solidFill>
                <a:latin typeface="Georgia" charset="0"/>
              </a:rPr>
              <a:t>la empresa </a:t>
            </a:r>
            <a:r>
              <a:rPr lang="es-ES" sz="1400" b="1" dirty="0">
                <a:solidFill>
                  <a:srgbClr val="000000"/>
                </a:solidFill>
                <a:latin typeface="Georgia" charset="0"/>
              </a:rPr>
              <a:t>ARQUIMA.</a:t>
            </a:r>
          </a:p>
          <a:p>
            <a:pPr hangingPunct="1">
              <a:lnSpc>
                <a:spcPct val="100000"/>
              </a:lnSpc>
              <a:tabLst>
                <a:tab pos="723900" algn="l"/>
                <a:tab pos="1447800" algn="l"/>
                <a:tab pos="2171700" algn="l"/>
                <a:tab pos="2895600" algn="l"/>
                <a:tab pos="3619500" algn="l"/>
                <a:tab pos="4343400" algn="l"/>
              </a:tabLst>
            </a:pPr>
            <a:endParaRPr lang="es-ES" sz="1400" b="1" dirty="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endParaRPr lang="es-ES" sz="1400" dirty="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endParaRPr lang="es-ES" sz="1400" dirty="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endParaRPr lang="es-ES" sz="1400" dirty="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endParaRPr lang="es-ES" dirty="0">
              <a:solidFill>
                <a:srgbClr val="000000"/>
              </a:solidFill>
              <a:latin typeface="Georgia" charset="0"/>
            </a:endParaRPr>
          </a:p>
        </p:txBody>
      </p:sp>
      <p:pic>
        <p:nvPicPr>
          <p:cNvPr id="12291" name="Picture 3"/>
          <p:cNvPicPr>
            <a:picLocks noChangeAspect="1" noChangeArrowheads="1"/>
          </p:cNvPicPr>
          <p:nvPr/>
        </p:nvPicPr>
        <p:blipFill>
          <a:blip r:embed="rId4" cstate="print"/>
          <a:srcRect/>
          <a:stretch>
            <a:fillRect/>
          </a:stretch>
        </p:blipFill>
        <p:spPr bwMode="auto">
          <a:xfrm>
            <a:off x="7572375" y="1428750"/>
            <a:ext cx="1420813" cy="1000125"/>
          </a:xfrm>
          <a:prstGeom prst="rect">
            <a:avLst/>
          </a:prstGeom>
          <a:noFill/>
          <a:ln w="9360">
            <a:noFill/>
            <a:miter lim="800000"/>
            <a:headEnd/>
            <a:tailEnd/>
          </a:ln>
          <a:effectLst/>
        </p:spPr>
      </p:pic>
      <p:pic>
        <p:nvPicPr>
          <p:cNvPr id="7" name="6 Imagen" descr="asdgaga.JPG"/>
          <p:cNvPicPr>
            <a:picLocks noChangeAspect="1"/>
          </p:cNvPicPr>
          <p:nvPr/>
        </p:nvPicPr>
        <p:blipFill>
          <a:blip r:embed="rId5" cstate="print"/>
          <a:stretch>
            <a:fillRect/>
          </a:stretch>
        </p:blipFill>
        <p:spPr>
          <a:xfrm>
            <a:off x="5286380" y="3214686"/>
            <a:ext cx="3000396" cy="2012889"/>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cstate="print"/>
          <a:srcRect/>
          <a:stretch>
            <a:fillRect/>
          </a:stretch>
        </p:blipFill>
        <p:spPr bwMode="auto">
          <a:xfrm>
            <a:off x="3071813" y="428625"/>
            <a:ext cx="2995612" cy="1592263"/>
          </a:xfrm>
          <a:prstGeom prst="rect">
            <a:avLst/>
          </a:prstGeom>
          <a:noFill/>
          <a:ln w="9525">
            <a:noFill/>
            <a:round/>
            <a:headEnd/>
            <a:tailEnd/>
          </a:ln>
          <a:effectLst/>
        </p:spPr>
      </p:pic>
      <p:sp>
        <p:nvSpPr>
          <p:cNvPr id="11266" name="Rectangle 2"/>
          <p:cNvSpPr>
            <a:spLocks noChangeArrowheads="1"/>
          </p:cNvSpPr>
          <p:nvPr/>
        </p:nvSpPr>
        <p:spPr bwMode="auto">
          <a:xfrm>
            <a:off x="642910" y="2143116"/>
            <a:ext cx="5000632" cy="5313784"/>
          </a:xfrm>
          <a:prstGeom prst="rect">
            <a:avLst/>
          </a:prstGeom>
          <a:noFill/>
          <a:ln w="9525">
            <a:noFill/>
            <a:round/>
            <a:headEnd/>
            <a:tailEnd/>
          </a:ln>
          <a:effectLst/>
        </p:spPr>
        <p:txBody>
          <a:bodyPr wrap="square" lIns="90000" tIns="45000" rIns="90000" bIns="45000">
            <a:spAutoFit/>
          </a:bodyPr>
          <a:lstStyle/>
          <a:p>
            <a:pPr hangingPunct="1">
              <a:lnSpc>
                <a:spcPct val="100000"/>
              </a:lnSpc>
              <a:tabLst>
                <a:tab pos="723900" algn="l"/>
                <a:tab pos="1447800" algn="l"/>
                <a:tab pos="2171700" algn="l"/>
                <a:tab pos="2895600" algn="l"/>
                <a:tab pos="3619500" algn="l"/>
                <a:tab pos="4343400" algn="l"/>
              </a:tabLst>
            </a:pPr>
            <a:endParaRPr lang="es-ES" dirty="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r>
              <a:rPr lang="es-ES" sz="1400" b="1" dirty="0" smtClean="0">
                <a:solidFill>
                  <a:srgbClr val="000000"/>
                </a:solidFill>
                <a:latin typeface="Georgia" charset="0"/>
              </a:rPr>
              <a:t>Toni Ortego Amat</a:t>
            </a:r>
          </a:p>
          <a:p>
            <a:pPr marL="342900" indent="-342900" algn="just"/>
            <a:r>
              <a:rPr lang="ca-ES" sz="1400" dirty="0" smtClean="0">
                <a:latin typeface="+mn-lt"/>
                <a:cs typeface="Times New Roman" pitchFamily="18" charset="0"/>
              </a:rPr>
              <a:t>(Responsable </a:t>
            </a:r>
            <a:r>
              <a:rPr lang="ca-ES" sz="1400" dirty="0" err="1" smtClean="0">
                <a:latin typeface="+mn-lt"/>
                <a:cs typeface="Times New Roman" pitchFamily="18" charset="0"/>
              </a:rPr>
              <a:t>Técnico</a:t>
            </a:r>
            <a:r>
              <a:rPr lang="ca-ES" sz="1400" dirty="0" smtClean="0">
                <a:latin typeface="+mn-lt"/>
                <a:cs typeface="Times New Roman" pitchFamily="18" charset="0"/>
              </a:rPr>
              <a:t>)</a:t>
            </a:r>
          </a:p>
          <a:p>
            <a:pPr marL="342900" indent="-342900" algn="just"/>
            <a:endParaRPr lang="ca-ES" sz="1400" dirty="0" smtClean="0">
              <a:latin typeface="+mn-lt"/>
              <a:cs typeface="Times New Roman" pitchFamily="18" charset="0"/>
            </a:endParaRPr>
          </a:p>
          <a:p>
            <a:pPr algn="just"/>
            <a:r>
              <a:rPr lang="es-ES" sz="1400" dirty="0" smtClean="0">
                <a:latin typeface="+mn-lt"/>
                <a:cs typeface="Times New Roman" pitchFamily="18" charset="0"/>
              </a:rPr>
              <a:t>Toni (</a:t>
            </a:r>
            <a:r>
              <a:rPr lang="es-ES" sz="1400" dirty="0" smtClean="0">
                <a:latin typeface="+mn-lt"/>
              </a:rPr>
              <a:t>26/05/1974), cursó arquitectura en la Escuela Técnica Superior de Arquitectura de Barcelona (UPC), especialidad en Restauración de Patrimonio, y tiene una postgrado de Project Management en edificación. Combina la actividad profesional con la docencia, impartiendo clases en la Escuela Superior de Diseño (ESDI) de la </a:t>
            </a:r>
            <a:r>
              <a:rPr lang="es-ES" sz="1400" dirty="0" err="1" smtClean="0">
                <a:latin typeface="+mn-lt"/>
              </a:rPr>
              <a:t>Universitat</a:t>
            </a:r>
            <a:r>
              <a:rPr lang="es-ES" sz="1400" dirty="0" smtClean="0">
                <a:latin typeface="+mn-lt"/>
              </a:rPr>
              <a:t> Ramón </a:t>
            </a:r>
            <a:r>
              <a:rPr lang="es-ES" sz="1400" dirty="0" err="1" smtClean="0">
                <a:latin typeface="+mn-lt"/>
              </a:rPr>
              <a:t>Llull</a:t>
            </a:r>
            <a:r>
              <a:rPr lang="es-ES" sz="1400" dirty="0" smtClean="0">
                <a:latin typeface="+mn-lt"/>
              </a:rPr>
              <a:t>. </a:t>
            </a:r>
          </a:p>
          <a:p>
            <a:pPr algn="just"/>
            <a:endParaRPr lang="es-ES" sz="1400" dirty="0" smtClean="0">
              <a:latin typeface="+mn-lt"/>
              <a:cs typeface="Times New Roman" pitchFamily="18" charset="0"/>
            </a:endParaRPr>
          </a:p>
          <a:p>
            <a:pPr algn="just"/>
            <a:r>
              <a:rPr lang="es-ES" sz="1400" dirty="0" smtClean="0">
                <a:latin typeface="+mn-lt"/>
                <a:cs typeface="Times New Roman" pitchFamily="18" charset="0"/>
              </a:rPr>
              <a:t>Vinculado desde hace años al mundo de la construcción en madera, como técnico ha tenido la oportunidad de trabajar en proyectos emblemáticos como las restauraciones de la Catedral de Toledo, Naves Cros de Valencia, Palacio de </a:t>
            </a:r>
            <a:r>
              <a:rPr lang="es-ES" sz="1400" dirty="0" err="1" smtClean="0">
                <a:latin typeface="+mn-lt"/>
                <a:cs typeface="Times New Roman" pitchFamily="18" charset="0"/>
              </a:rPr>
              <a:t>Fuensalida</a:t>
            </a:r>
            <a:r>
              <a:rPr lang="es-ES" sz="1400" dirty="0" smtClean="0">
                <a:latin typeface="+mn-lt"/>
                <a:cs typeface="Times New Roman" pitchFamily="18" charset="0"/>
              </a:rPr>
              <a:t>, Catedral de Teruel, etc. entre muchas otras.</a:t>
            </a:r>
          </a:p>
          <a:p>
            <a:pPr algn="just"/>
            <a:endParaRPr lang="es-ES" sz="1400" dirty="0" smtClean="0">
              <a:latin typeface="+mn-lt"/>
              <a:cs typeface="Times New Roman" pitchFamily="18" charset="0"/>
            </a:endParaRPr>
          </a:p>
          <a:p>
            <a:pPr algn="just"/>
            <a:r>
              <a:rPr lang="es-ES" sz="1400" dirty="0" smtClean="0">
                <a:latin typeface="+mn-lt"/>
                <a:cs typeface="Times New Roman" pitchFamily="18" charset="0"/>
              </a:rPr>
              <a:t>Dirige las fases de diseño, desarrollo y fabricación de los diversos proyectos de ARQUIMA, así como el I+D y el asesoramiento técnico.</a:t>
            </a:r>
          </a:p>
          <a:p>
            <a:pPr algn="just"/>
            <a:endParaRPr lang="es-ES" sz="1400" dirty="0" smtClean="0">
              <a:latin typeface="+mn-lt"/>
              <a:cs typeface="Times New Roman" pitchFamily="18" charset="0"/>
            </a:endParaRPr>
          </a:p>
          <a:p>
            <a:pPr algn="just" hangingPunct="1">
              <a:lnSpc>
                <a:spcPct val="100000"/>
              </a:lnSpc>
              <a:tabLst>
                <a:tab pos="723900" algn="l"/>
                <a:tab pos="1447800" algn="l"/>
                <a:tab pos="2171700" algn="l"/>
                <a:tab pos="2895600" algn="l"/>
                <a:tab pos="3619500" algn="l"/>
                <a:tab pos="4343400" algn="l"/>
              </a:tabLst>
            </a:pPr>
            <a:endParaRPr lang="es-ES" sz="1400" dirty="0">
              <a:solidFill>
                <a:srgbClr val="000000"/>
              </a:solidFill>
              <a:latin typeface="+mn-lt"/>
              <a:cs typeface="Times New Roman" pitchFamily="18" charset="0"/>
            </a:endParaRPr>
          </a:p>
          <a:p>
            <a:pPr algn="just" hangingPunct="1">
              <a:lnSpc>
                <a:spcPct val="100000"/>
              </a:lnSpc>
              <a:tabLst>
                <a:tab pos="723900" algn="l"/>
                <a:tab pos="1447800" algn="l"/>
                <a:tab pos="2171700" algn="l"/>
                <a:tab pos="2895600" algn="l"/>
                <a:tab pos="3619500" algn="l"/>
                <a:tab pos="4343400" algn="l"/>
              </a:tabLst>
            </a:pPr>
            <a:endParaRPr lang="es-ES" sz="1400" dirty="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endParaRPr lang="es-ES" sz="1400" dirty="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endParaRPr lang="es-ES" dirty="0">
              <a:solidFill>
                <a:srgbClr val="000000"/>
              </a:solidFill>
              <a:latin typeface="Georgia" charset="0"/>
            </a:endParaRPr>
          </a:p>
        </p:txBody>
      </p:sp>
      <p:pic>
        <p:nvPicPr>
          <p:cNvPr id="11268" name="Picture 4"/>
          <p:cNvPicPr>
            <a:picLocks noChangeAspect="1" noChangeArrowheads="1"/>
          </p:cNvPicPr>
          <p:nvPr/>
        </p:nvPicPr>
        <p:blipFill>
          <a:blip r:embed="rId4" cstate="print"/>
          <a:srcRect/>
          <a:stretch>
            <a:fillRect/>
          </a:stretch>
        </p:blipFill>
        <p:spPr bwMode="auto">
          <a:xfrm>
            <a:off x="7572375" y="1428750"/>
            <a:ext cx="1420813" cy="1000125"/>
          </a:xfrm>
          <a:prstGeom prst="rect">
            <a:avLst/>
          </a:prstGeom>
          <a:noFill/>
          <a:ln w="9360">
            <a:noFill/>
            <a:miter lim="800000"/>
            <a:headEnd/>
            <a:tailEnd/>
          </a:ln>
          <a:effectLst/>
        </p:spPr>
      </p:pic>
    </p:spTree>
    <p:extLst>
      <p:ext uri="{BB962C8B-B14F-4D97-AF65-F5344CB8AC3E}">
        <p14:creationId xmlns="" xmlns:p14="http://schemas.microsoft.com/office/powerpoint/2010/main" val="20427487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cstate="print"/>
          <a:srcRect/>
          <a:stretch>
            <a:fillRect/>
          </a:stretch>
        </p:blipFill>
        <p:spPr bwMode="auto">
          <a:xfrm>
            <a:off x="3071813" y="428625"/>
            <a:ext cx="2995612" cy="1592263"/>
          </a:xfrm>
          <a:prstGeom prst="rect">
            <a:avLst/>
          </a:prstGeom>
          <a:noFill/>
          <a:ln w="9525">
            <a:noFill/>
            <a:round/>
            <a:headEnd/>
            <a:tailEnd/>
          </a:ln>
          <a:effectLst/>
        </p:spPr>
      </p:pic>
      <p:sp>
        <p:nvSpPr>
          <p:cNvPr id="11266" name="Rectangle 2"/>
          <p:cNvSpPr>
            <a:spLocks noChangeArrowheads="1"/>
          </p:cNvSpPr>
          <p:nvPr/>
        </p:nvSpPr>
        <p:spPr bwMode="auto">
          <a:xfrm>
            <a:off x="642910" y="2428868"/>
            <a:ext cx="5000660" cy="4512282"/>
          </a:xfrm>
          <a:prstGeom prst="rect">
            <a:avLst/>
          </a:prstGeom>
          <a:noFill/>
          <a:ln w="9525">
            <a:noFill/>
            <a:round/>
            <a:headEnd/>
            <a:tailEnd/>
          </a:ln>
          <a:effectLst/>
        </p:spPr>
        <p:txBody>
          <a:bodyPr wrap="square" lIns="90000" tIns="45000" rIns="90000" bIns="45000">
            <a:spAutoFit/>
          </a:bodyPr>
          <a:lstStyle/>
          <a:p>
            <a:pPr hangingPunct="1">
              <a:lnSpc>
                <a:spcPct val="100000"/>
              </a:lnSpc>
              <a:tabLst>
                <a:tab pos="723900" algn="l"/>
                <a:tab pos="1447800" algn="l"/>
                <a:tab pos="2171700" algn="l"/>
                <a:tab pos="2895600" algn="l"/>
                <a:tab pos="3619500" algn="l"/>
                <a:tab pos="4343400" algn="l"/>
              </a:tabLst>
            </a:pPr>
            <a:endParaRPr lang="es-ES" dirty="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r>
              <a:rPr lang="es-ES" sz="1400" b="1" dirty="0" smtClean="0">
                <a:solidFill>
                  <a:srgbClr val="000000"/>
                </a:solidFill>
                <a:latin typeface="Georgia" charset="0"/>
              </a:rPr>
              <a:t>Andreu Pozas Torres</a:t>
            </a:r>
          </a:p>
          <a:p>
            <a:pPr marL="342900" indent="-342900" algn="just"/>
            <a:r>
              <a:rPr lang="ca-ES" sz="1400" dirty="0" smtClean="0">
                <a:latin typeface="+mn-lt"/>
                <a:cs typeface="Times New Roman" pitchFamily="18" charset="0"/>
              </a:rPr>
              <a:t>(Responsable de Marketing y </a:t>
            </a:r>
            <a:r>
              <a:rPr lang="ca-ES" sz="1400" dirty="0" err="1" smtClean="0">
                <a:latin typeface="+mn-lt"/>
                <a:cs typeface="Times New Roman" pitchFamily="18" charset="0"/>
              </a:rPr>
              <a:t>Ventas</a:t>
            </a:r>
            <a:r>
              <a:rPr lang="ca-ES" sz="1400" dirty="0" smtClean="0">
                <a:latin typeface="+mn-lt"/>
                <a:cs typeface="Times New Roman" pitchFamily="18" charset="0"/>
              </a:rPr>
              <a:t>)</a:t>
            </a:r>
          </a:p>
          <a:p>
            <a:pPr marL="342900" indent="-342900" algn="just"/>
            <a:endParaRPr lang="ca-ES" sz="1400" dirty="0" smtClean="0">
              <a:latin typeface="+mn-lt"/>
              <a:cs typeface="Times New Roman" pitchFamily="18" charset="0"/>
            </a:endParaRPr>
          </a:p>
          <a:p>
            <a:pPr algn="just"/>
            <a:r>
              <a:rPr lang="es-ES" sz="1400" dirty="0" smtClean="0">
                <a:latin typeface="+mn-lt"/>
                <a:cs typeface="Times New Roman" pitchFamily="18" charset="0"/>
              </a:rPr>
              <a:t>Andreu (Sabadell, 22/01/1970), cursó una doble licenciatura en la UAB en CC.PP. y Sociología, área Internacional y Filosofía y Letras, Historia junto con diversos cursos de la Diplomatura de Empresariales en la UOC. Máster en Gestión Pública por la UAB y en Dirección de Operaciones por la UOC. Tiene también diversos postgrados en compras y comercio internacional. </a:t>
            </a:r>
          </a:p>
          <a:p>
            <a:pPr algn="just"/>
            <a:endParaRPr lang="es-ES" sz="1400" dirty="0" smtClean="0">
              <a:latin typeface="+mn-lt"/>
              <a:cs typeface="Times New Roman" pitchFamily="18" charset="0"/>
            </a:endParaRPr>
          </a:p>
          <a:p>
            <a:pPr algn="just"/>
            <a:r>
              <a:rPr lang="es-ES" sz="1400" dirty="0" smtClean="0">
                <a:latin typeface="+mn-lt"/>
                <a:cs typeface="Times New Roman" pitchFamily="18" charset="0"/>
              </a:rPr>
              <a:t>Experiencia en empresas multinacionales, pymes y administraciones públicas en España y en el extranjero ocupando diversos cargos de responsabilidad técnica y directiva tanto en el área de operaciones como de marketing y ventas. </a:t>
            </a:r>
          </a:p>
          <a:p>
            <a:pPr algn="just" hangingPunct="1">
              <a:lnSpc>
                <a:spcPct val="100000"/>
              </a:lnSpc>
              <a:tabLst>
                <a:tab pos="723900" algn="l"/>
                <a:tab pos="1447800" algn="l"/>
                <a:tab pos="2171700" algn="l"/>
                <a:tab pos="2895600" algn="l"/>
                <a:tab pos="3619500" algn="l"/>
                <a:tab pos="4343400" algn="l"/>
              </a:tabLst>
            </a:pPr>
            <a:endParaRPr lang="es-ES" sz="1400" dirty="0">
              <a:solidFill>
                <a:srgbClr val="000000"/>
              </a:solidFill>
              <a:latin typeface="+mn-lt"/>
              <a:cs typeface="Times New Roman" pitchFamily="18" charset="0"/>
            </a:endParaRPr>
          </a:p>
          <a:p>
            <a:pPr algn="just" hangingPunct="1">
              <a:lnSpc>
                <a:spcPct val="100000"/>
              </a:lnSpc>
              <a:tabLst>
                <a:tab pos="723900" algn="l"/>
                <a:tab pos="1447800" algn="l"/>
                <a:tab pos="2171700" algn="l"/>
                <a:tab pos="2895600" algn="l"/>
                <a:tab pos="3619500" algn="l"/>
                <a:tab pos="4343400" algn="l"/>
              </a:tabLst>
            </a:pPr>
            <a:endParaRPr lang="es-ES" sz="1400" dirty="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endParaRPr lang="es-ES" sz="1400" dirty="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endParaRPr lang="es-ES" dirty="0">
              <a:solidFill>
                <a:srgbClr val="000000"/>
              </a:solidFill>
              <a:latin typeface="Georgia" charset="0"/>
            </a:endParaRPr>
          </a:p>
        </p:txBody>
      </p:sp>
      <p:pic>
        <p:nvPicPr>
          <p:cNvPr id="11268" name="Picture 4"/>
          <p:cNvPicPr>
            <a:picLocks noChangeAspect="1" noChangeArrowheads="1"/>
          </p:cNvPicPr>
          <p:nvPr/>
        </p:nvPicPr>
        <p:blipFill>
          <a:blip r:embed="rId4" cstate="print"/>
          <a:srcRect/>
          <a:stretch>
            <a:fillRect/>
          </a:stretch>
        </p:blipFill>
        <p:spPr bwMode="auto">
          <a:xfrm>
            <a:off x="7572375" y="1428750"/>
            <a:ext cx="1420813" cy="1000125"/>
          </a:xfrm>
          <a:prstGeom prst="rect">
            <a:avLst/>
          </a:prstGeom>
          <a:noFill/>
          <a:ln w="9360">
            <a:noFill/>
            <a:miter lim="800000"/>
            <a:headEnd/>
            <a:tailEnd/>
          </a:ln>
          <a:effectLst/>
        </p:spPr>
      </p:pic>
      <p:pic>
        <p:nvPicPr>
          <p:cNvPr id="6" name="5 Imagen" descr="foto andreu.jpg"/>
          <p:cNvPicPr>
            <a:picLocks noChangeAspect="1"/>
          </p:cNvPicPr>
          <p:nvPr/>
        </p:nvPicPr>
        <p:blipFill>
          <a:blip r:embed="rId5"/>
          <a:stretch>
            <a:fillRect/>
          </a:stretch>
        </p:blipFill>
        <p:spPr>
          <a:xfrm>
            <a:off x="6286512" y="3143248"/>
            <a:ext cx="2143140" cy="2143140"/>
          </a:xfrm>
          <a:prstGeom prst="rect">
            <a:avLst/>
          </a:prstGeom>
        </p:spPr>
      </p:pic>
    </p:spTree>
    <p:extLst>
      <p:ext uri="{BB962C8B-B14F-4D97-AF65-F5344CB8AC3E}">
        <p14:creationId xmlns="" xmlns:p14="http://schemas.microsoft.com/office/powerpoint/2010/main" val="20763157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cstate="print"/>
          <a:srcRect/>
          <a:stretch>
            <a:fillRect/>
          </a:stretch>
        </p:blipFill>
        <p:spPr bwMode="auto">
          <a:xfrm>
            <a:off x="3071813" y="428625"/>
            <a:ext cx="2995612" cy="1592263"/>
          </a:xfrm>
          <a:prstGeom prst="rect">
            <a:avLst/>
          </a:prstGeom>
          <a:noFill/>
          <a:ln w="9525">
            <a:noFill/>
            <a:round/>
            <a:headEnd/>
            <a:tailEnd/>
          </a:ln>
          <a:effectLst/>
        </p:spPr>
      </p:pic>
      <p:sp>
        <p:nvSpPr>
          <p:cNvPr id="11266" name="Rectangle 2"/>
          <p:cNvSpPr>
            <a:spLocks noChangeArrowheads="1"/>
          </p:cNvSpPr>
          <p:nvPr/>
        </p:nvSpPr>
        <p:spPr bwMode="auto">
          <a:xfrm>
            <a:off x="642910" y="2885289"/>
            <a:ext cx="5000632" cy="3510405"/>
          </a:xfrm>
          <a:prstGeom prst="rect">
            <a:avLst/>
          </a:prstGeom>
          <a:noFill/>
          <a:ln w="9525">
            <a:noFill/>
            <a:round/>
            <a:headEnd/>
            <a:tailEnd/>
          </a:ln>
          <a:effectLst/>
        </p:spPr>
        <p:txBody>
          <a:bodyPr wrap="square" lIns="90000" tIns="45000" rIns="90000" bIns="45000">
            <a:spAutoFit/>
          </a:bodyPr>
          <a:lstStyle/>
          <a:p>
            <a:pPr hangingPunct="1">
              <a:lnSpc>
                <a:spcPct val="100000"/>
              </a:lnSpc>
              <a:tabLst>
                <a:tab pos="723900" algn="l"/>
                <a:tab pos="1447800" algn="l"/>
                <a:tab pos="2171700" algn="l"/>
                <a:tab pos="2895600" algn="l"/>
                <a:tab pos="3619500" algn="l"/>
                <a:tab pos="4343400" algn="l"/>
              </a:tabLst>
            </a:pPr>
            <a:endParaRPr lang="es-ES" dirty="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r>
              <a:rPr lang="es-ES" sz="1400" b="1" dirty="0" smtClean="0">
                <a:solidFill>
                  <a:srgbClr val="000000"/>
                </a:solidFill>
                <a:latin typeface="Georgia" charset="0"/>
              </a:rPr>
              <a:t>Noemí González </a:t>
            </a:r>
            <a:r>
              <a:rPr lang="es-ES" sz="1400" b="1" dirty="0">
                <a:solidFill>
                  <a:srgbClr val="000000"/>
                </a:solidFill>
                <a:latin typeface="Georgia" charset="0"/>
              </a:rPr>
              <a:t>Casado </a:t>
            </a:r>
            <a:endParaRPr lang="es-ES" sz="1400" b="1" dirty="0" smtClean="0">
              <a:solidFill>
                <a:srgbClr val="000000"/>
              </a:solidFill>
              <a:latin typeface="Georgia" charset="0"/>
            </a:endParaRPr>
          </a:p>
          <a:p>
            <a:pPr marL="342900" indent="-342900" algn="just"/>
            <a:r>
              <a:rPr lang="ca-ES" sz="1400" dirty="0" smtClean="0">
                <a:latin typeface="+mn-lt"/>
                <a:cs typeface="Times New Roman" pitchFamily="18" charset="0"/>
              </a:rPr>
              <a:t>(Responsable  </a:t>
            </a:r>
            <a:r>
              <a:rPr lang="ca-ES" sz="1400" dirty="0" err="1" smtClean="0">
                <a:latin typeface="+mn-lt"/>
                <a:cs typeface="Times New Roman" pitchFamily="18" charset="0"/>
              </a:rPr>
              <a:t>Administración</a:t>
            </a:r>
            <a:r>
              <a:rPr lang="ca-ES" sz="1400" dirty="0" smtClean="0">
                <a:latin typeface="+mn-lt"/>
                <a:cs typeface="Times New Roman" pitchFamily="18" charset="0"/>
              </a:rPr>
              <a:t> y </a:t>
            </a:r>
            <a:r>
              <a:rPr lang="ca-ES" sz="1400" dirty="0" err="1" smtClean="0">
                <a:latin typeface="+mn-lt"/>
                <a:cs typeface="Times New Roman" pitchFamily="18" charset="0"/>
              </a:rPr>
              <a:t>Finanzas</a:t>
            </a:r>
            <a:r>
              <a:rPr lang="ca-ES" sz="1400" dirty="0" smtClean="0">
                <a:latin typeface="+mn-lt"/>
                <a:cs typeface="Times New Roman" pitchFamily="18" charset="0"/>
              </a:rPr>
              <a:t>)</a:t>
            </a:r>
          </a:p>
          <a:p>
            <a:pPr marL="342900" indent="-342900" algn="just"/>
            <a:endParaRPr lang="ca-ES" sz="1400" dirty="0" smtClean="0">
              <a:latin typeface="+mn-lt"/>
              <a:cs typeface="Times New Roman" pitchFamily="18" charset="0"/>
            </a:endParaRPr>
          </a:p>
          <a:p>
            <a:pPr algn="just"/>
            <a:r>
              <a:rPr lang="es-ES" sz="1400" dirty="0" smtClean="0">
                <a:latin typeface="+mn-lt"/>
                <a:cs typeface="Times New Roman" pitchFamily="18" charset="0"/>
              </a:rPr>
              <a:t>Noemí (Barcelona, 15/01/1981), cursó la licenciatura de Ciencias Económicas en la Universidad de Barcelona (UB), finalizando sus estudios en 2004. </a:t>
            </a:r>
          </a:p>
          <a:p>
            <a:pPr algn="just"/>
            <a:endParaRPr lang="es-ES" sz="1400" dirty="0" smtClean="0">
              <a:latin typeface="+mn-lt"/>
              <a:cs typeface="Times New Roman" pitchFamily="18" charset="0"/>
            </a:endParaRPr>
          </a:p>
          <a:p>
            <a:pPr algn="just"/>
            <a:r>
              <a:rPr lang="es-ES" sz="1400" dirty="0" smtClean="0">
                <a:latin typeface="+mn-lt"/>
                <a:cs typeface="Times New Roman" pitchFamily="18" charset="0"/>
              </a:rPr>
              <a:t> </a:t>
            </a:r>
          </a:p>
          <a:p>
            <a:pPr algn="just"/>
            <a:r>
              <a:rPr lang="es-ES" sz="1400" dirty="0" smtClean="0">
                <a:latin typeface="+mn-lt"/>
                <a:cs typeface="Times New Roman" pitchFamily="18" charset="0"/>
              </a:rPr>
              <a:t>Trabaja en </a:t>
            </a:r>
            <a:r>
              <a:rPr lang="es-ES" sz="1400" b="1" dirty="0" smtClean="0">
                <a:latin typeface="+mn-lt"/>
                <a:cs typeface="Times New Roman" pitchFamily="18" charset="0"/>
              </a:rPr>
              <a:t>ARQUIMA</a:t>
            </a:r>
            <a:r>
              <a:rPr lang="es-ES" sz="1400" dirty="0" smtClean="0">
                <a:latin typeface="+mn-lt"/>
                <a:cs typeface="Times New Roman" pitchFamily="18" charset="0"/>
              </a:rPr>
              <a:t> desde su creación, comenzando por el Departamento de Administración y aumentando sus responsabilidades hasta el Departamento Financiero.</a:t>
            </a:r>
          </a:p>
          <a:p>
            <a:pPr algn="just" hangingPunct="1">
              <a:lnSpc>
                <a:spcPct val="100000"/>
              </a:lnSpc>
              <a:tabLst>
                <a:tab pos="723900" algn="l"/>
                <a:tab pos="1447800" algn="l"/>
                <a:tab pos="2171700" algn="l"/>
                <a:tab pos="2895600" algn="l"/>
                <a:tab pos="3619500" algn="l"/>
                <a:tab pos="4343400" algn="l"/>
              </a:tabLst>
            </a:pPr>
            <a:endParaRPr lang="es-ES" sz="1400" dirty="0">
              <a:solidFill>
                <a:srgbClr val="000000"/>
              </a:solidFill>
              <a:latin typeface="+mn-lt"/>
              <a:cs typeface="Times New Roman" pitchFamily="18" charset="0"/>
            </a:endParaRPr>
          </a:p>
          <a:p>
            <a:pPr algn="just" hangingPunct="1">
              <a:lnSpc>
                <a:spcPct val="100000"/>
              </a:lnSpc>
              <a:tabLst>
                <a:tab pos="723900" algn="l"/>
                <a:tab pos="1447800" algn="l"/>
                <a:tab pos="2171700" algn="l"/>
                <a:tab pos="2895600" algn="l"/>
                <a:tab pos="3619500" algn="l"/>
                <a:tab pos="4343400" algn="l"/>
              </a:tabLst>
            </a:pPr>
            <a:endParaRPr lang="es-ES" sz="1400" dirty="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endParaRPr lang="es-ES" sz="1400" dirty="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endParaRPr lang="es-ES" dirty="0">
              <a:solidFill>
                <a:srgbClr val="000000"/>
              </a:solidFill>
              <a:latin typeface="Georgia" charset="0"/>
            </a:endParaRPr>
          </a:p>
        </p:txBody>
      </p:sp>
      <p:pic>
        <p:nvPicPr>
          <p:cNvPr id="11268" name="Picture 4"/>
          <p:cNvPicPr>
            <a:picLocks noChangeAspect="1" noChangeArrowheads="1"/>
          </p:cNvPicPr>
          <p:nvPr/>
        </p:nvPicPr>
        <p:blipFill>
          <a:blip r:embed="rId4" cstate="print"/>
          <a:srcRect/>
          <a:stretch>
            <a:fillRect/>
          </a:stretch>
        </p:blipFill>
        <p:spPr bwMode="auto">
          <a:xfrm>
            <a:off x="7572375" y="1428750"/>
            <a:ext cx="1420813" cy="1000125"/>
          </a:xfrm>
          <a:prstGeom prst="rect">
            <a:avLst/>
          </a:prstGeom>
          <a:noFill/>
          <a:ln w="9360">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cstate="print"/>
          <a:srcRect/>
          <a:stretch>
            <a:fillRect/>
          </a:stretch>
        </p:blipFill>
        <p:spPr bwMode="auto">
          <a:xfrm>
            <a:off x="3071813" y="428625"/>
            <a:ext cx="2995612" cy="1592263"/>
          </a:xfrm>
          <a:prstGeom prst="rect">
            <a:avLst/>
          </a:prstGeom>
          <a:noFill/>
          <a:ln w="9525">
            <a:noFill/>
            <a:round/>
            <a:headEnd/>
            <a:tailEnd/>
          </a:ln>
          <a:effectLst/>
        </p:spPr>
      </p:pic>
      <p:sp>
        <p:nvSpPr>
          <p:cNvPr id="13314" name="Rectangle 2"/>
          <p:cNvSpPr>
            <a:spLocks noChangeArrowheads="1"/>
          </p:cNvSpPr>
          <p:nvPr/>
        </p:nvSpPr>
        <p:spPr bwMode="auto">
          <a:xfrm>
            <a:off x="571472" y="2714620"/>
            <a:ext cx="4643438" cy="3168645"/>
          </a:xfrm>
          <a:prstGeom prst="rect">
            <a:avLst/>
          </a:prstGeom>
          <a:noFill/>
          <a:ln w="9525">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Lst>
            </a:pPr>
            <a:r>
              <a:rPr lang="es-ES" dirty="0">
                <a:solidFill>
                  <a:srgbClr val="000000"/>
                </a:solidFill>
                <a:latin typeface="Georgia" charset="0"/>
              </a:rPr>
              <a:t>5. </a:t>
            </a:r>
            <a:r>
              <a:rPr lang="es-ES" dirty="0" smtClean="0">
                <a:solidFill>
                  <a:srgbClr val="000000"/>
                </a:solidFill>
                <a:latin typeface="Georgia" charset="0"/>
              </a:rPr>
              <a:t>Últimos proyectos ejecutados</a:t>
            </a:r>
            <a:endParaRPr lang="es-ES" dirty="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endParaRPr lang="es-ES" sz="1400" dirty="0" smtClean="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Lst>
            </a:pPr>
            <a:r>
              <a:rPr lang="es-ES_tradnl" sz="1400" dirty="0" smtClean="0">
                <a:solidFill>
                  <a:srgbClr val="000000"/>
                </a:solidFill>
                <a:latin typeface="Georgia" charset="0"/>
              </a:rPr>
              <a:t>Viviendas unifamiliares aisladas con criterios de construcción pasiva en San Sebastián, Calella de </a:t>
            </a:r>
            <a:r>
              <a:rPr lang="es-ES_tradnl" sz="1400" dirty="0" err="1" smtClean="0">
                <a:solidFill>
                  <a:srgbClr val="000000"/>
                </a:solidFill>
                <a:latin typeface="Georgia" charset="0"/>
              </a:rPr>
              <a:t>Palafrugell</a:t>
            </a:r>
            <a:r>
              <a:rPr lang="es-ES_tradnl" sz="1400" dirty="0" smtClean="0">
                <a:solidFill>
                  <a:srgbClr val="000000"/>
                </a:solidFill>
                <a:latin typeface="Georgia" charset="0"/>
              </a:rPr>
              <a:t>, </a:t>
            </a:r>
            <a:r>
              <a:rPr lang="es-ES_tradnl" sz="1400" dirty="0" err="1" smtClean="0">
                <a:solidFill>
                  <a:srgbClr val="000000"/>
                </a:solidFill>
                <a:latin typeface="Georgia" charset="0"/>
              </a:rPr>
              <a:t>Montornés</a:t>
            </a:r>
            <a:r>
              <a:rPr lang="es-ES_tradnl" sz="1400" dirty="0" smtClean="0">
                <a:solidFill>
                  <a:srgbClr val="000000"/>
                </a:solidFill>
                <a:latin typeface="Georgia" charset="0"/>
              </a:rPr>
              <a:t> del Vallès, La Garriga, León y </a:t>
            </a:r>
            <a:r>
              <a:rPr lang="es-ES_tradnl" sz="1400" dirty="0" err="1" smtClean="0">
                <a:solidFill>
                  <a:srgbClr val="000000"/>
                </a:solidFill>
                <a:latin typeface="Georgia" charset="0"/>
              </a:rPr>
              <a:t>Corbera</a:t>
            </a:r>
            <a:r>
              <a:rPr lang="es-ES_tradnl" sz="1400" dirty="0" smtClean="0">
                <a:solidFill>
                  <a:srgbClr val="000000"/>
                </a:solidFill>
                <a:latin typeface="Georgia" charset="0"/>
              </a:rPr>
              <a:t> de Llobregat, entre otras.</a:t>
            </a:r>
          </a:p>
          <a:p>
            <a:pPr algn="just" hangingPunct="1">
              <a:lnSpc>
                <a:spcPct val="100000"/>
              </a:lnSpc>
              <a:tabLst>
                <a:tab pos="723900" algn="l"/>
                <a:tab pos="1447800" algn="l"/>
                <a:tab pos="2171700" algn="l"/>
                <a:tab pos="2895600" algn="l"/>
                <a:tab pos="3619500" algn="l"/>
                <a:tab pos="4343400" algn="l"/>
              </a:tabLst>
            </a:pPr>
            <a:endParaRPr lang="es-ES_tradnl" sz="1400" dirty="0" smtClean="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Lst>
            </a:pPr>
            <a:r>
              <a:rPr lang="es-ES_tradnl" sz="1400" dirty="0" smtClean="0">
                <a:solidFill>
                  <a:srgbClr val="000000"/>
                </a:solidFill>
                <a:latin typeface="Georgia" charset="0"/>
              </a:rPr>
              <a:t>Reforma de edificio en Tánger (Marruecos) para ONG española.</a:t>
            </a:r>
          </a:p>
          <a:p>
            <a:pPr algn="just" hangingPunct="1">
              <a:lnSpc>
                <a:spcPct val="100000"/>
              </a:lnSpc>
              <a:tabLst>
                <a:tab pos="723900" algn="l"/>
                <a:tab pos="1447800" algn="l"/>
                <a:tab pos="2171700" algn="l"/>
                <a:tab pos="2895600" algn="l"/>
                <a:tab pos="3619500" algn="l"/>
                <a:tab pos="4343400" algn="l"/>
              </a:tabLst>
            </a:pPr>
            <a:endParaRPr lang="es-ES_tradnl" sz="1400" dirty="0" smtClean="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Lst>
            </a:pPr>
            <a:r>
              <a:rPr lang="es-ES_tradnl" sz="1400" dirty="0" smtClean="0">
                <a:solidFill>
                  <a:srgbClr val="000000"/>
                </a:solidFill>
                <a:latin typeface="Georgia" charset="0"/>
              </a:rPr>
              <a:t>Centro Cívico en </a:t>
            </a:r>
            <a:r>
              <a:rPr lang="es-ES_tradnl" sz="1400" dirty="0" err="1" smtClean="0">
                <a:solidFill>
                  <a:srgbClr val="000000"/>
                </a:solidFill>
                <a:latin typeface="Georgia" charset="0"/>
              </a:rPr>
              <a:t>Ametlla</a:t>
            </a:r>
            <a:r>
              <a:rPr lang="es-ES_tradnl" sz="1400" dirty="0" smtClean="0">
                <a:solidFill>
                  <a:srgbClr val="000000"/>
                </a:solidFill>
                <a:latin typeface="Georgia" charset="0"/>
              </a:rPr>
              <a:t> de Mar (Tarragona)</a:t>
            </a:r>
          </a:p>
          <a:p>
            <a:pPr algn="just" hangingPunct="1">
              <a:lnSpc>
                <a:spcPct val="100000"/>
              </a:lnSpc>
              <a:tabLst>
                <a:tab pos="723900" algn="l"/>
                <a:tab pos="1447800" algn="l"/>
                <a:tab pos="2171700" algn="l"/>
                <a:tab pos="2895600" algn="l"/>
                <a:tab pos="3619500" algn="l"/>
                <a:tab pos="4343400" algn="l"/>
              </a:tabLst>
            </a:pPr>
            <a:endParaRPr lang="es-ES_tradnl" sz="1400" dirty="0" smtClean="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Lst>
            </a:pPr>
            <a:r>
              <a:rPr lang="es-ES_tradnl" sz="1400" dirty="0" smtClean="0">
                <a:solidFill>
                  <a:srgbClr val="000000"/>
                </a:solidFill>
                <a:latin typeface="Georgia" charset="0"/>
              </a:rPr>
              <a:t>Pop Up </a:t>
            </a:r>
            <a:r>
              <a:rPr lang="es-ES_tradnl" sz="1400" dirty="0" err="1" smtClean="0">
                <a:solidFill>
                  <a:srgbClr val="000000"/>
                </a:solidFill>
                <a:latin typeface="Georgia" charset="0"/>
              </a:rPr>
              <a:t>Stores</a:t>
            </a:r>
            <a:r>
              <a:rPr lang="es-ES_tradnl" sz="1400" dirty="0" smtClean="0">
                <a:solidFill>
                  <a:srgbClr val="000000"/>
                </a:solidFill>
                <a:latin typeface="Georgia" charset="0"/>
              </a:rPr>
              <a:t> de lujo en el puerto deportivo Marina Ibiza (Islas Baleares)</a:t>
            </a:r>
            <a:endParaRPr lang="es-ES" sz="1400" dirty="0">
              <a:solidFill>
                <a:srgbClr val="000000"/>
              </a:solidFill>
              <a:latin typeface="Georgia" charset="0"/>
            </a:endParaRPr>
          </a:p>
        </p:txBody>
      </p:sp>
      <p:pic>
        <p:nvPicPr>
          <p:cNvPr id="13315" name="Picture 3"/>
          <p:cNvPicPr>
            <a:picLocks noChangeAspect="1" noChangeArrowheads="1"/>
          </p:cNvPicPr>
          <p:nvPr/>
        </p:nvPicPr>
        <p:blipFill>
          <a:blip r:embed="rId4" cstate="print"/>
          <a:srcRect/>
          <a:stretch>
            <a:fillRect/>
          </a:stretch>
        </p:blipFill>
        <p:spPr bwMode="auto">
          <a:xfrm>
            <a:off x="7572375" y="1428750"/>
            <a:ext cx="1420813" cy="1000125"/>
          </a:xfrm>
          <a:prstGeom prst="rect">
            <a:avLst/>
          </a:prstGeom>
          <a:noFill/>
          <a:ln w="9360">
            <a:noFill/>
            <a:miter lim="800000"/>
            <a:headEnd/>
            <a:tailEnd/>
          </a:ln>
          <a:effectLst/>
        </p:spPr>
      </p:pic>
      <p:pic>
        <p:nvPicPr>
          <p:cNvPr id="9" name="8 Imagen" descr="sl-2.jpg.jpg"/>
          <p:cNvPicPr>
            <a:picLocks noChangeAspect="1"/>
          </p:cNvPicPr>
          <p:nvPr/>
        </p:nvPicPr>
        <p:blipFill>
          <a:blip r:embed="rId5" cstate="print"/>
          <a:stretch>
            <a:fillRect/>
          </a:stretch>
        </p:blipFill>
        <p:spPr>
          <a:xfrm>
            <a:off x="5786446" y="4549684"/>
            <a:ext cx="2786082" cy="1451084"/>
          </a:xfrm>
          <a:prstGeom prst="rect">
            <a:avLst/>
          </a:prstGeom>
        </p:spPr>
      </p:pic>
      <p:pic>
        <p:nvPicPr>
          <p:cNvPr id="10" name="9 Imagen" descr="Arquima 13.jpg"/>
          <p:cNvPicPr>
            <a:picLocks noChangeAspect="1"/>
          </p:cNvPicPr>
          <p:nvPr/>
        </p:nvPicPr>
        <p:blipFill>
          <a:blip r:embed="rId6" cstate="print"/>
          <a:stretch>
            <a:fillRect/>
          </a:stretch>
        </p:blipFill>
        <p:spPr>
          <a:xfrm>
            <a:off x="5786446" y="2571744"/>
            <a:ext cx="2786082" cy="1858317"/>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3071813" y="428625"/>
            <a:ext cx="2995612" cy="1592263"/>
          </a:xfrm>
          <a:prstGeom prst="rect">
            <a:avLst/>
          </a:prstGeom>
          <a:noFill/>
          <a:ln w="9525">
            <a:noFill/>
            <a:round/>
            <a:headEnd/>
            <a:tailEnd/>
          </a:ln>
          <a:effectLst/>
        </p:spPr>
      </p:pic>
      <p:sp>
        <p:nvSpPr>
          <p:cNvPr id="14338" name="Rectangle 2"/>
          <p:cNvSpPr>
            <a:spLocks noChangeArrowheads="1"/>
          </p:cNvSpPr>
          <p:nvPr/>
        </p:nvSpPr>
        <p:spPr bwMode="auto">
          <a:xfrm>
            <a:off x="500034" y="3071810"/>
            <a:ext cx="5000631" cy="3968864"/>
          </a:xfrm>
          <a:prstGeom prst="rect">
            <a:avLst/>
          </a:prstGeom>
          <a:noFill/>
          <a:ln w="9525">
            <a:noFill/>
            <a:round/>
            <a:headEnd/>
            <a:tailEnd/>
          </a:ln>
          <a:effectLst/>
        </p:spPr>
        <p:txBody>
          <a:bodyPr wrap="square" lIns="90000" tIns="45000" rIns="90000" bIns="45000">
            <a:spAutoFit/>
          </a:bodyPr>
          <a:lstStyle/>
          <a:p>
            <a:pPr algn="just" hangingPunct="1">
              <a:lnSpc>
                <a:spcPct val="100000"/>
              </a:lnSpc>
              <a:tabLst>
                <a:tab pos="723900" algn="l"/>
                <a:tab pos="1447800" algn="l"/>
                <a:tab pos="2171700" algn="l"/>
                <a:tab pos="2895600" algn="l"/>
                <a:tab pos="3619500" algn="l"/>
                <a:tab pos="4343400" algn="l"/>
              </a:tabLst>
            </a:pPr>
            <a:r>
              <a:rPr lang="es-ES_tradnl" sz="1400" dirty="0" smtClean="0">
                <a:solidFill>
                  <a:srgbClr val="000000"/>
                </a:solidFill>
                <a:latin typeface="Georgia" charset="0"/>
              </a:rPr>
              <a:t>Ampliación de la Fundación </a:t>
            </a:r>
            <a:r>
              <a:rPr lang="es-ES_tradnl" sz="1400" dirty="0" err="1" smtClean="0">
                <a:solidFill>
                  <a:srgbClr val="000000"/>
                </a:solidFill>
                <a:latin typeface="Georgia" charset="0"/>
              </a:rPr>
              <a:t>Boscana</a:t>
            </a:r>
            <a:r>
              <a:rPr lang="es-ES_tradnl" sz="1400" dirty="0" smtClean="0">
                <a:solidFill>
                  <a:srgbClr val="000000"/>
                </a:solidFill>
                <a:latin typeface="Georgia" charset="0"/>
              </a:rPr>
              <a:t> en Barcelona</a:t>
            </a:r>
          </a:p>
          <a:p>
            <a:pPr algn="just" hangingPunct="1">
              <a:lnSpc>
                <a:spcPct val="100000"/>
              </a:lnSpc>
              <a:tabLst>
                <a:tab pos="723900" algn="l"/>
                <a:tab pos="1447800" algn="l"/>
                <a:tab pos="2171700" algn="l"/>
                <a:tab pos="2895600" algn="l"/>
                <a:tab pos="3619500" algn="l"/>
                <a:tab pos="4343400" algn="l"/>
              </a:tabLst>
            </a:pPr>
            <a:endParaRPr lang="es-ES_tradnl" sz="1400" dirty="0" smtClean="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Lst>
            </a:pPr>
            <a:r>
              <a:rPr lang="es-ES_tradnl" sz="1400" dirty="0" smtClean="0">
                <a:solidFill>
                  <a:srgbClr val="000000"/>
                </a:solidFill>
                <a:latin typeface="Georgia" charset="0"/>
              </a:rPr>
              <a:t>Edificio principal del complejo Surf House Ibiza en </a:t>
            </a:r>
            <a:r>
              <a:rPr lang="es-ES_tradnl" sz="1400" dirty="0" err="1" smtClean="0">
                <a:solidFill>
                  <a:srgbClr val="000000"/>
                </a:solidFill>
                <a:latin typeface="Georgia" charset="0"/>
              </a:rPr>
              <a:t>Sant</a:t>
            </a:r>
            <a:r>
              <a:rPr lang="es-ES_tradnl" sz="1400" dirty="0" smtClean="0">
                <a:solidFill>
                  <a:srgbClr val="000000"/>
                </a:solidFill>
                <a:latin typeface="Georgia" charset="0"/>
              </a:rPr>
              <a:t> Antoni de </a:t>
            </a:r>
            <a:r>
              <a:rPr lang="es-ES_tradnl" sz="1400" dirty="0" err="1" smtClean="0">
                <a:solidFill>
                  <a:srgbClr val="000000"/>
                </a:solidFill>
                <a:latin typeface="Georgia" charset="0"/>
              </a:rPr>
              <a:t>Portmany</a:t>
            </a:r>
            <a:r>
              <a:rPr lang="es-ES_tradnl" sz="1400" dirty="0" smtClean="0">
                <a:solidFill>
                  <a:srgbClr val="000000"/>
                </a:solidFill>
                <a:latin typeface="Georgia" charset="0"/>
              </a:rPr>
              <a:t> (Islas Baleares)</a:t>
            </a:r>
          </a:p>
          <a:p>
            <a:pPr algn="just" hangingPunct="1">
              <a:lnSpc>
                <a:spcPct val="100000"/>
              </a:lnSpc>
              <a:tabLst>
                <a:tab pos="723900" algn="l"/>
                <a:tab pos="1447800" algn="l"/>
                <a:tab pos="2171700" algn="l"/>
                <a:tab pos="2895600" algn="l"/>
                <a:tab pos="3619500" algn="l"/>
                <a:tab pos="4343400" algn="l"/>
              </a:tabLst>
            </a:pPr>
            <a:endParaRPr lang="es-ES_tradnl" sz="1400" dirty="0" smtClean="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Lst>
            </a:pPr>
            <a:r>
              <a:rPr lang="es-ES_tradnl" sz="1400" dirty="0" smtClean="0">
                <a:solidFill>
                  <a:srgbClr val="000000"/>
                </a:solidFill>
                <a:latin typeface="Georgia" charset="0"/>
              </a:rPr>
              <a:t>Edificio de recepción y vestuarios en </a:t>
            </a:r>
            <a:r>
              <a:rPr lang="es-ES_tradnl" sz="1400" dirty="0" err="1" smtClean="0">
                <a:solidFill>
                  <a:srgbClr val="000000"/>
                </a:solidFill>
                <a:latin typeface="Georgia" charset="0"/>
              </a:rPr>
              <a:t>clúb</a:t>
            </a:r>
            <a:r>
              <a:rPr lang="es-ES_tradnl" sz="1400" dirty="0" smtClean="0">
                <a:solidFill>
                  <a:srgbClr val="000000"/>
                </a:solidFill>
                <a:latin typeface="Georgia" charset="0"/>
              </a:rPr>
              <a:t> de </a:t>
            </a:r>
            <a:r>
              <a:rPr lang="es-ES_tradnl" sz="1400" dirty="0" err="1" smtClean="0">
                <a:solidFill>
                  <a:srgbClr val="000000"/>
                </a:solidFill>
                <a:latin typeface="Georgia" charset="0"/>
              </a:rPr>
              <a:t>padel</a:t>
            </a:r>
            <a:r>
              <a:rPr lang="es-ES_tradnl" sz="1400" dirty="0" smtClean="0">
                <a:solidFill>
                  <a:srgbClr val="000000"/>
                </a:solidFill>
                <a:latin typeface="Georgia" charset="0"/>
              </a:rPr>
              <a:t> </a:t>
            </a:r>
            <a:r>
              <a:rPr lang="es-ES_tradnl" sz="1400" dirty="0" err="1" smtClean="0">
                <a:solidFill>
                  <a:srgbClr val="000000"/>
                </a:solidFill>
                <a:latin typeface="Georgia" charset="0"/>
              </a:rPr>
              <a:t>indoor</a:t>
            </a:r>
            <a:r>
              <a:rPr lang="es-ES_tradnl" sz="1400" dirty="0" smtClean="0">
                <a:solidFill>
                  <a:srgbClr val="000000"/>
                </a:solidFill>
                <a:latin typeface="Georgia" charset="0"/>
              </a:rPr>
              <a:t> en Barcelona</a:t>
            </a:r>
          </a:p>
          <a:p>
            <a:pPr algn="just" hangingPunct="1">
              <a:lnSpc>
                <a:spcPct val="100000"/>
              </a:lnSpc>
              <a:tabLst>
                <a:tab pos="723900" algn="l"/>
                <a:tab pos="1447800" algn="l"/>
                <a:tab pos="2171700" algn="l"/>
                <a:tab pos="2895600" algn="l"/>
                <a:tab pos="3619500" algn="l"/>
                <a:tab pos="4343400" algn="l"/>
              </a:tabLst>
            </a:pPr>
            <a:endParaRPr lang="es-ES_tradnl" sz="1400" dirty="0" smtClean="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Lst>
            </a:pPr>
            <a:r>
              <a:rPr lang="es-ES_tradnl" sz="1400" dirty="0" smtClean="0">
                <a:solidFill>
                  <a:srgbClr val="000000"/>
                </a:solidFill>
                <a:latin typeface="Georgia" charset="0"/>
              </a:rPr>
              <a:t>Edificio residencial plurifamiliar en altura en el centro de Barcelona con sello </a:t>
            </a:r>
            <a:r>
              <a:rPr lang="es-ES_tradnl" sz="1400" dirty="0" err="1" smtClean="0">
                <a:solidFill>
                  <a:srgbClr val="000000"/>
                </a:solidFill>
                <a:latin typeface="Georgia" charset="0"/>
              </a:rPr>
              <a:t>GBCe</a:t>
            </a:r>
            <a:r>
              <a:rPr lang="es-ES_tradnl" sz="1400" dirty="0" smtClean="0">
                <a:solidFill>
                  <a:srgbClr val="000000"/>
                </a:solidFill>
                <a:latin typeface="Georgia" charset="0"/>
              </a:rPr>
              <a:t> – VERDE.</a:t>
            </a:r>
          </a:p>
          <a:p>
            <a:pPr algn="just" hangingPunct="1">
              <a:lnSpc>
                <a:spcPct val="100000"/>
              </a:lnSpc>
              <a:tabLst>
                <a:tab pos="723900" algn="l"/>
                <a:tab pos="1447800" algn="l"/>
                <a:tab pos="2171700" algn="l"/>
                <a:tab pos="2895600" algn="l"/>
                <a:tab pos="3619500" algn="l"/>
                <a:tab pos="4343400" algn="l"/>
              </a:tabLst>
            </a:pPr>
            <a:endParaRPr lang="es-ES_tradnl" sz="1400" dirty="0" smtClean="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Lst>
            </a:pPr>
            <a:r>
              <a:rPr lang="es-ES_tradnl" sz="1400" dirty="0" smtClean="0">
                <a:solidFill>
                  <a:srgbClr val="000000"/>
                </a:solidFill>
                <a:latin typeface="Georgia" charset="0"/>
              </a:rPr>
              <a:t>Edificio de equipamientos de tres plantas en </a:t>
            </a:r>
            <a:r>
              <a:rPr lang="es-ES_tradnl" sz="1400" dirty="0" err="1" smtClean="0">
                <a:solidFill>
                  <a:srgbClr val="000000"/>
                </a:solidFill>
                <a:latin typeface="Georgia" charset="0"/>
              </a:rPr>
              <a:t>Llinars</a:t>
            </a:r>
            <a:r>
              <a:rPr lang="es-ES_tradnl" sz="1400" dirty="0" smtClean="0">
                <a:solidFill>
                  <a:srgbClr val="000000"/>
                </a:solidFill>
                <a:latin typeface="Georgia" charset="0"/>
              </a:rPr>
              <a:t> del Vallés (Barcelona), realizado con el sistema Ca2d</a:t>
            </a:r>
          </a:p>
          <a:p>
            <a:pPr algn="just" hangingPunct="1">
              <a:lnSpc>
                <a:spcPct val="100000"/>
              </a:lnSpc>
              <a:tabLst>
                <a:tab pos="723900" algn="l"/>
                <a:tab pos="1447800" algn="l"/>
                <a:tab pos="2171700" algn="l"/>
                <a:tab pos="2895600" algn="l"/>
                <a:tab pos="3619500" algn="l"/>
                <a:tab pos="4343400" algn="l"/>
              </a:tabLst>
            </a:pPr>
            <a:endParaRPr lang="es-ES_tradnl" sz="1400" dirty="0" smtClean="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Lst>
            </a:pPr>
            <a:endParaRPr lang="es-ES" sz="1400" dirty="0" smtClean="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Lst>
            </a:pPr>
            <a:endParaRPr lang="es-ES" sz="1400" dirty="0" smtClean="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Lst>
            </a:pPr>
            <a:endParaRPr lang="es-ES" sz="1400" dirty="0" smtClean="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Lst>
            </a:pPr>
            <a:endParaRPr lang="es-ES" sz="1400" dirty="0">
              <a:solidFill>
                <a:srgbClr val="000000"/>
              </a:solidFill>
              <a:latin typeface="Georgia" charset="0"/>
            </a:endParaRPr>
          </a:p>
        </p:txBody>
      </p:sp>
      <p:pic>
        <p:nvPicPr>
          <p:cNvPr id="14339" name="Picture 3"/>
          <p:cNvPicPr>
            <a:picLocks noChangeAspect="1" noChangeArrowheads="1"/>
          </p:cNvPicPr>
          <p:nvPr/>
        </p:nvPicPr>
        <p:blipFill>
          <a:blip r:embed="rId4" cstate="print"/>
          <a:srcRect/>
          <a:stretch>
            <a:fillRect/>
          </a:stretch>
        </p:blipFill>
        <p:spPr bwMode="auto">
          <a:xfrm>
            <a:off x="7572375" y="1428750"/>
            <a:ext cx="1420813" cy="1000125"/>
          </a:xfrm>
          <a:prstGeom prst="rect">
            <a:avLst/>
          </a:prstGeom>
          <a:noFill/>
          <a:ln w="9360">
            <a:noFill/>
            <a:miter lim="800000"/>
            <a:headEnd/>
            <a:tailEnd/>
          </a:ln>
          <a:effectLst/>
        </p:spPr>
      </p:pic>
      <p:pic>
        <p:nvPicPr>
          <p:cNvPr id="15" name="14 Imagen" descr="IMG_4348 (2).JPG"/>
          <p:cNvPicPr>
            <a:picLocks noChangeAspect="1"/>
          </p:cNvPicPr>
          <p:nvPr/>
        </p:nvPicPr>
        <p:blipFill>
          <a:blip r:embed="rId5" cstate="print"/>
          <a:stretch>
            <a:fillRect/>
          </a:stretch>
        </p:blipFill>
        <p:spPr>
          <a:xfrm>
            <a:off x="5619725" y="3286124"/>
            <a:ext cx="3238523" cy="2428892"/>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3071813" y="428625"/>
            <a:ext cx="2995612" cy="1592263"/>
          </a:xfrm>
          <a:prstGeom prst="rect">
            <a:avLst/>
          </a:prstGeom>
          <a:noFill/>
          <a:ln w="9525">
            <a:noFill/>
            <a:round/>
            <a:headEnd/>
            <a:tailEnd/>
          </a:ln>
          <a:effectLst/>
        </p:spPr>
      </p:pic>
      <p:pic>
        <p:nvPicPr>
          <p:cNvPr id="14339" name="Picture 3"/>
          <p:cNvPicPr>
            <a:picLocks noChangeAspect="1" noChangeArrowheads="1"/>
          </p:cNvPicPr>
          <p:nvPr/>
        </p:nvPicPr>
        <p:blipFill>
          <a:blip r:embed="rId4" cstate="print"/>
          <a:srcRect/>
          <a:stretch>
            <a:fillRect/>
          </a:stretch>
        </p:blipFill>
        <p:spPr bwMode="auto">
          <a:xfrm>
            <a:off x="7572375" y="1428750"/>
            <a:ext cx="1420813" cy="1000125"/>
          </a:xfrm>
          <a:prstGeom prst="rect">
            <a:avLst/>
          </a:prstGeom>
          <a:noFill/>
          <a:ln w="9360">
            <a:noFill/>
            <a:miter lim="800000"/>
            <a:headEnd/>
            <a:tailEnd/>
          </a:ln>
          <a:effectLst/>
        </p:spPr>
      </p:pic>
      <p:sp>
        <p:nvSpPr>
          <p:cNvPr id="8" name="7 Rectángulo"/>
          <p:cNvSpPr/>
          <p:nvPr/>
        </p:nvSpPr>
        <p:spPr>
          <a:xfrm>
            <a:off x="539552" y="2420888"/>
            <a:ext cx="4032448" cy="3877985"/>
          </a:xfrm>
          <a:prstGeom prst="rect">
            <a:avLst/>
          </a:prstGeom>
        </p:spPr>
        <p:txBody>
          <a:bodyPr wrap="square">
            <a:spAutoFit/>
          </a:bodyPr>
          <a:lstStyle/>
          <a:p>
            <a:pPr hangingPunct="1">
              <a:lnSpc>
                <a:spcPct val="100000"/>
              </a:lnSpc>
              <a:tabLst>
                <a:tab pos="723900" algn="l"/>
                <a:tab pos="1447800" algn="l"/>
                <a:tab pos="2171700" algn="l"/>
                <a:tab pos="2895600" algn="l"/>
                <a:tab pos="3619500" algn="l"/>
                <a:tab pos="4343400" algn="l"/>
              </a:tabLst>
            </a:pPr>
            <a:r>
              <a:rPr lang="es-ES" dirty="0" smtClean="0">
                <a:solidFill>
                  <a:srgbClr val="000000"/>
                </a:solidFill>
                <a:latin typeface="Georgia" charset="0"/>
              </a:rPr>
              <a:t>5. Principales proyectos en estudio</a:t>
            </a:r>
          </a:p>
          <a:p>
            <a:pPr hangingPunct="1">
              <a:lnSpc>
                <a:spcPct val="100000"/>
              </a:lnSpc>
              <a:tabLst>
                <a:tab pos="723900" algn="l"/>
                <a:tab pos="1447800" algn="l"/>
                <a:tab pos="2171700" algn="l"/>
                <a:tab pos="2895600" algn="l"/>
                <a:tab pos="3619500" algn="l"/>
                <a:tab pos="4343400" algn="l"/>
              </a:tabLst>
            </a:pPr>
            <a:endParaRPr lang="es-ES_tradnl" dirty="0" smtClean="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r>
              <a:rPr lang="es-ES_tradnl" sz="1400" dirty="0" smtClean="0">
                <a:solidFill>
                  <a:srgbClr val="000000"/>
                </a:solidFill>
                <a:latin typeface="Georgia" charset="0"/>
              </a:rPr>
              <a:t>Casa pasiva en Santa Maria </a:t>
            </a:r>
            <a:r>
              <a:rPr lang="es-ES_tradnl" sz="1400" dirty="0" err="1" smtClean="0">
                <a:solidFill>
                  <a:srgbClr val="000000"/>
                </a:solidFill>
                <a:latin typeface="Georgia" charset="0"/>
              </a:rPr>
              <a:t>Palautordera</a:t>
            </a:r>
            <a:r>
              <a:rPr lang="es-ES_tradnl" sz="1400" dirty="0" smtClean="0">
                <a:solidFill>
                  <a:srgbClr val="000000"/>
                </a:solidFill>
                <a:latin typeface="Georgia" charset="0"/>
              </a:rPr>
              <a:t> (Barcelona)</a:t>
            </a:r>
          </a:p>
          <a:p>
            <a:pPr hangingPunct="1">
              <a:lnSpc>
                <a:spcPct val="100000"/>
              </a:lnSpc>
              <a:tabLst>
                <a:tab pos="723900" algn="l"/>
                <a:tab pos="1447800" algn="l"/>
                <a:tab pos="2171700" algn="l"/>
                <a:tab pos="2895600" algn="l"/>
                <a:tab pos="3619500" algn="l"/>
                <a:tab pos="4343400" algn="l"/>
              </a:tabLst>
            </a:pPr>
            <a:endParaRPr lang="es-ES_tradnl" sz="1400" dirty="0" smtClean="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r>
              <a:rPr lang="es-ES_tradnl" sz="1400" dirty="0" smtClean="0">
                <a:solidFill>
                  <a:srgbClr val="000000"/>
                </a:solidFill>
                <a:latin typeface="Georgia" charset="0"/>
              </a:rPr>
              <a:t>Casa pasiva en </a:t>
            </a:r>
            <a:r>
              <a:rPr lang="es-ES_tradnl" sz="1400" dirty="0" err="1" smtClean="0">
                <a:solidFill>
                  <a:srgbClr val="000000"/>
                </a:solidFill>
                <a:latin typeface="Georgia" charset="0"/>
              </a:rPr>
              <a:t>Camprodon</a:t>
            </a:r>
            <a:r>
              <a:rPr lang="es-ES_tradnl" sz="1400" dirty="0" smtClean="0">
                <a:solidFill>
                  <a:srgbClr val="000000"/>
                </a:solidFill>
                <a:latin typeface="Georgia" charset="0"/>
              </a:rPr>
              <a:t> (Girona)</a:t>
            </a:r>
          </a:p>
          <a:p>
            <a:pPr hangingPunct="1">
              <a:lnSpc>
                <a:spcPct val="100000"/>
              </a:lnSpc>
              <a:tabLst>
                <a:tab pos="723900" algn="l"/>
                <a:tab pos="1447800" algn="l"/>
                <a:tab pos="2171700" algn="l"/>
                <a:tab pos="2895600" algn="l"/>
                <a:tab pos="3619500" algn="l"/>
                <a:tab pos="4343400" algn="l"/>
              </a:tabLst>
            </a:pPr>
            <a:endParaRPr lang="es-ES_tradnl" sz="1400" dirty="0" smtClean="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r>
              <a:rPr lang="es-ES_tradnl" sz="1400" dirty="0" smtClean="0">
                <a:solidFill>
                  <a:srgbClr val="000000"/>
                </a:solidFill>
                <a:latin typeface="Georgia" charset="0"/>
              </a:rPr>
              <a:t>Casa de alto </a:t>
            </a:r>
            <a:r>
              <a:rPr lang="es-ES_tradnl" sz="1400" dirty="0" err="1" smtClean="0">
                <a:solidFill>
                  <a:srgbClr val="000000"/>
                </a:solidFill>
                <a:latin typeface="Georgia" charset="0"/>
              </a:rPr>
              <a:t>standing</a:t>
            </a:r>
            <a:r>
              <a:rPr lang="es-ES_tradnl" sz="1400" dirty="0" smtClean="0">
                <a:solidFill>
                  <a:srgbClr val="000000"/>
                </a:solidFill>
                <a:latin typeface="Georgia" charset="0"/>
              </a:rPr>
              <a:t> diseño de </a:t>
            </a:r>
            <a:r>
              <a:rPr lang="es-ES_tradnl" sz="1400" dirty="0" err="1" smtClean="0">
                <a:solidFill>
                  <a:srgbClr val="000000"/>
                </a:solidFill>
                <a:latin typeface="Georgia" charset="0"/>
              </a:rPr>
              <a:t>On</a:t>
            </a:r>
            <a:r>
              <a:rPr lang="es-ES_tradnl" sz="1400" dirty="0" smtClean="0">
                <a:solidFill>
                  <a:srgbClr val="000000"/>
                </a:solidFill>
                <a:latin typeface="Georgia" charset="0"/>
              </a:rPr>
              <a:t>-A arquitectura en </a:t>
            </a:r>
            <a:r>
              <a:rPr lang="es-ES_tradnl" sz="1400" dirty="0" err="1" smtClean="0">
                <a:solidFill>
                  <a:srgbClr val="000000"/>
                </a:solidFill>
                <a:latin typeface="Georgia" charset="0"/>
              </a:rPr>
              <a:t>Sant</a:t>
            </a:r>
            <a:r>
              <a:rPr lang="es-ES_tradnl" sz="1400" dirty="0" smtClean="0">
                <a:solidFill>
                  <a:srgbClr val="000000"/>
                </a:solidFill>
                <a:latin typeface="Georgia" charset="0"/>
              </a:rPr>
              <a:t> </a:t>
            </a:r>
            <a:r>
              <a:rPr lang="es-ES_tradnl" sz="1400" dirty="0" err="1" smtClean="0">
                <a:solidFill>
                  <a:srgbClr val="000000"/>
                </a:solidFill>
                <a:latin typeface="Georgia" charset="0"/>
              </a:rPr>
              <a:t>Cugat</a:t>
            </a:r>
            <a:r>
              <a:rPr lang="es-ES_tradnl" sz="1400" dirty="0" smtClean="0">
                <a:solidFill>
                  <a:srgbClr val="000000"/>
                </a:solidFill>
                <a:latin typeface="Georgia" charset="0"/>
              </a:rPr>
              <a:t> del Vallés (Barcelona)</a:t>
            </a:r>
          </a:p>
          <a:p>
            <a:pPr hangingPunct="1">
              <a:lnSpc>
                <a:spcPct val="100000"/>
              </a:lnSpc>
              <a:tabLst>
                <a:tab pos="723900" algn="l"/>
                <a:tab pos="1447800" algn="l"/>
                <a:tab pos="2171700" algn="l"/>
                <a:tab pos="2895600" algn="l"/>
                <a:tab pos="3619500" algn="l"/>
                <a:tab pos="4343400" algn="l"/>
              </a:tabLst>
            </a:pPr>
            <a:endParaRPr lang="es-ES_tradnl" sz="1400" dirty="0" smtClean="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r>
              <a:rPr lang="es-ES_tradnl" sz="1400" dirty="0" smtClean="0">
                <a:solidFill>
                  <a:srgbClr val="000000"/>
                </a:solidFill>
                <a:latin typeface="Georgia" charset="0"/>
              </a:rPr>
              <a:t>Casa pasiva en el centro de </a:t>
            </a:r>
            <a:r>
              <a:rPr lang="es-ES_tradnl" sz="1400" dirty="0" err="1" smtClean="0">
                <a:solidFill>
                  <a:srgbClr val="000000"/>
                </a:solidFill>
                <a:latin typeface="Georgia" charset="0"/>
              </a:rPr>
              <a:t>Sant</a:t>
            </a:r>
            <a:r>
              <a:rPr lang="es-ES_tradnl" sz="1400" dirty="0" smtClean="0">
                <a:solidFill>
                  <a:srgbClr val="000000"/>
                </a:solidFill>
                <a:latin typeface="Georgia" charset="0"/>
              </a:rPr>
              <a:t> </a:t>
            </a:r>
            <a:r>
              <a:rPr lang="es-ES_tradnl" sz="1400" dirty="0" err="1" smtClean="0">
                <a:solidFill>
                  <a:srgbClr val="000000"/>
                </a:solidFill>
                <a:latin typeface="Georgia" charset="0"/>
              </a:rPr>
              <a:t>Just</a:t>
            </a:r>
            <a:r>
              <a:rPr lang="es-ES_tradnl" sz="1400" dirty="0" smtClean="0">
                <a:solidFill>
                  <a:srgbClr val="000000"/>
                </a:solidFill>
                <a:latin typeface="Georgia" charset="0"/>
              </a:rPr>
              <a:t> </a:t>
            </a:r>
            <a:r>
              <a:rPr lang="es-ES_tradnl" sz="1400" dirty="0" err="1" smtClean="0">
                <a:solidFill>
                  <a:srgbClr val="000000"/>
                </a:solidFill>
                <a:latin typeface="Georgia" charset="0"/>
              </a:rPr>
              <a:t>Desvern</a:t>
            </a:r>
            <a:r>
              <a:rPr lang="es-ES_tradnl" sz="1400" dirty="0" smtClean="0">
                <a:solidFill>
                  <a:srgbClr val="000000"/>
                </a:solidFill>
                <a:latin typeface="Georgia" charset="0"/>
              </a:rPr>
              <a:t> (Barcelona)</a:t>
            </a:r>
          </a:p>
          <a:p>
            <a:pPr hangingPunct="1">
              <a:lnSpc>
                <a:spcPct val="100000"/>
              </a:lnSpc>
              <a:tabLst>
                <a:tab pos="723900" algn="l"/>
                <a:tab pos="1447800" algn="l"/>
                <a:tab pos="2171700" algn="l"/>
                <a:tab pos="2895600" algn="l"/>
                <a:tab pos="3619500" algn="l"/>
                <a:tab pos="4343400" algn="l"/>
              </a:tabLst>
            </a:pPr>
            <a:endParaRPr lang="es-ES_tradnl" sz="1400" dirty="0" smtClean="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r>
              <a:rPr lang="es-ES_tradnl" sz="1400" dirty="0" smtClean="0">
                <a:solidFill>
                  <a:srgbClr val="000000"/>
                </a:solidFill>
                <a:latin typeface="Georgia" charset="0"/>
              </a:rPr>
              <a:t>Restaurantes </a:t>
            </a:r>
            <a:r>
              <a:rPr lang="es-ES_tradnl" sz="1400" dirty="0" err="1" smtClean="0">
                <a:solidFill>
                  <a:srgbClr val="000000"/>
                </a:solidFill>
                <a:latin typeface="Georgia" charset="0"/>
              </a:rPr>
              <a:t>McDonalds</a:t>
            </a:r>
            <a:r>
              <a:rPr lang="es-ES_tradnl" sz="1400" dirty="0" smtClean="0">
                <a:solidFill>
                  <a:srgbClr val="000000"/>
                </a:solidFill>
                <a:latin typeface="Georgia" charset="0"/>
              </a:rPr>
              <a:t> en España</a:t>
            </a:r>
          </a:p>
          <a:p>
            <a:pPr hangingPunct="1">
              <a:lnSpc>
                <a:spcPct val="100000"/>
              </a:lnSpc>
              <a:tabLst>
                <a:tab pos="723900" algn="l"/>
                <a:tab pos="1447800" algn="l"/>
                <a:tab pos="2171700" algn="l"/>
                <a:tab pos="2895600" algn="l"/>
                <a:tab pos="3619500" algn="l"/>
                <a:tab pos="4343400" algn="l"/>
              </a:tabLst>
            </a:pPr>
            <a:endParaRPr lang="es-ES_tradnl" sz="1400" dirty="0" smtClean="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r>
              <a:rPr lang="es-ES_tradnl" sz="1400" dirty="0" smtClean="0">
                <a:solidFill>
                  <a:srgbClr val="000000"/>
                </a:solidFill>
                <a:latin typeface="Georgia" charset="0"/>
              </a:rPr>
              <a:t>Eco-Resort en Tarragona</a:t>
            </a:r>
          </a:p>
        </p:txBody>
      </p:sp>
      <p:pic>
        <p:nvPicPr>
          <p:cNvPr id="12289" name="Picture 1" descr="C:\Users\Public\DOCUMENTOS RED OFICINA ARQUIMA\obras en curso\1412_01_On-A_Casa Sant Cugat\DOCUMENTACION TÉCNICA\PROYECTO\renders exteriores+int\VRA13.jpg"/>
          <p:cNvPicPr>
            <a:picLocks noChangeAspect="1" noChangeArrowheads="1"/>
          </p:cNvPicPr>
          <p:nvPr/>
        </p:nvPicPr>
        <p:blipFill>
          <a:blip r:embed="rId5" cstate="print"/>
          <a:srcRect/>
          <a:stretch>
            <a:fillRect/>
          </a:stretch>
        </p:blipFill>
        <p:spPr bwMode="auto">
          <a:xfrm>
            <a:off x="4499991" y="3212976"/>
            <a:ext cx="4320481" cy="2880320"/>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3071813" y="428625"/>
            <a:ext cx="2995612" cy="1592263"/>
          </a:xfrm>
          <a:prstGeom prst="rect">
            <a:avLst/>
          </a:prstGeom>
          <a:noFill/>
          <a:ln w="9525">
            <a:noFill/>
            <a:round/>
            <a:headEnd/>
            <a:tailEnd/>
          </a:ln>
          <a:effectLst/>
        </p:spPr>
      </p:pic>
      <p:pic>
        <p:nvPicPr>
          <p:cNvPr id="14339" name="Picture 3"/>
          <p:cNvPicPr>
            <a:picLocks noChangeAspect="1" noChangeArrowheads="1"/>
          </p:cNvPicPr>
          <p:nvPr/>
        </p:nvPicPr>
        <p:blipFill>
          <a:blip r:embed="rId4" cstate="print"/>
          <a:srcRect/>
          <a:stretch>
            <a:fillRect/>
          </a:stretch>
        </p:blipFill>
        <p:spPr bwMode="auto">
          <a:xfrm>
            <a:off x="7572375" y="1428750"/>
            <a:ext cx="1420813" cy="1000125"/>
          </a:xfrm>
          <a:prstGeom prst="rect">
            <a:avLst/>
          </a:prstGeom>
          <a:noFill/>
          <a:ln w="9360">
            <a:noFill/>
            <a:miter lim="800000"/>
            <a:headEnd/>
            <a:tailEnd/>
          </a:ln>
          <a:effectLst/>
        </p:spPr>
      </p:pic>
      <p:sp>
        <p:nvSpPr>
          <p:cNvPr id="7" name="6 Rectángulo"/>
          <p:cNvSpPr/>
          <p:nvPr/>
        </p:nvSpPr>
        <p:spPr>
          <a:xfrm>
            <a:off x="357158" y="2904367"/>
            <a:ext cx="4572000" cy="3170099"/>
          </a:xfrm>
          <a:prstGeom prst="rect">
            <a:avLst/>
          </a:prstGeom>
        </p:spPr>
        <p:txBody>
          <a:bodyPr wrap="square">
            <a:spAutoFit/>
          </a:bodyPr>
          <a:lstStyle/>
          <a:p>
            <a:pPr hangingPunct="1">
              <a:lnSpc>
                <a:spcPct val="100000"/>
              </a:lnSpc>
              <a:tabLst>
                <a:tab pos="723900" algn="l"/>
                <a:tab pos="1447800" algn="l"/>
                <a:tab pos="2171700" algn="l"/>
                <a:tab pos="2895600" algn="l"/>
                <a:tab pos="3619500" algn="l"/>
                <a:tab pos="4343400" algn="l"/>
              </a:tabLst>
            </a:pPr>
            <a:endParaRPr lang="es-ES_tradnl" dirty="0" smtClean="0">
              <a:solidFill>
                <a:srgbClr val="000000"/>
              </a:solidFill>
              <a:latin typeface="+mn-lt"/>
            </a:endParaRPr>
          </a:p>
          <a:p>
            <a:pPr hangingPunct="1">
              <a:lnSpc>
                <a:spcPct val="100000"/>
              </a:lnSpc>
              <a:tabLst>
                <a:tab pos="723900" algn="l"/>
                <a:tab pos="1447800" algn="l"/>
                <a:tab pos="2171700" algn="l"/>
                <a:tab pos="2895600" algn="l"/>
                <a:tab pos="3619500" algn="l"/>
                <a:tab pos="4343400" algn="l"/>
              </a:tabLst>
            </a:pPr>
            <a:r>
              <a:rPr lang="es-ES_tradnl" sz="1400" dirty="0" smtClean="0">
                <a:solidFill>
                  <a:srgbClr val="000000"/>
                </a:solidFill>
                <a:latin typeface="+mn-lt"/>
              </a:rPr>
              <a:t>Complejo hotelero de gran lujo en Maldivas</a:t>
            </a:r>
          </a:p>
          <a:p>
            <a:pPr hangingPunct="1">
              <a:lnSpc>
                <a:spcPct val="100000"/>
              </a:lnSpc>
              <a:tabLst>
                <a:tab pos="723900" algn="l"/>
                <a:tab pos="1447800" algn="l"/>
                <a:tab pos="2171700" algn="l"/>
                <a:tab pos="2895600" algn="l"/>
                <a:tab pos="3619500" algn="l"/>
                <a:tab pos="4343400" algn="l"/>
              </a:tabLst>
            </a:pPr>
            <a:endParaRPr lang="es-ES_tradnl" sz="1400" dirty="0" smtClean="0">
              <a:solidFill>
                <a:srgbClr val="000000"/>
              </a:solidFill>
              <a:latin typeface="+mn-lt"/>
            </a:endParaRPr>
          </a:p>
          <a:p>
            <a:pPr hangingPunct="1">
              <a:lnSpc>
                <a:spcPct val="100000"/>
              </a:lnSpc>
              <a:tabLst>
                <a:tab pos="723900" algn="l"/>
                <a:tab pos="1447800" algn="l"/>
                <a:tab pos="2171700" algn="l"/>
                <a:tab pos="2895600" algn="l"/>
                <a:tab pos="3619500" algn="l"/>
                <a:tab pos="4343400" algn="l"/>
              </a:tabLst>
            </a:pPr>
            <a:r>
              <a:rPr lang="es-ES_tradnl" sz="1400" dirty="0" smtClean="0">
                <a:solidFill>
                  <a:srgbClr val="000000"/>
                </a:solidFill>
                <a:latin typeface="+mn-lt"/>
              </a:rPr>
              <a:t>Hotel de </a:t>
            </a:r>
            <a:r>
              <a:rPr lang="es-ES_tradnl" sz="1400" dirty="0" err="1" smtClean="0">
                <a:solidFill>
                  <a:srgbClr val="000000"/>
                </a:solidFill>
                <a:latin typeface="+mn-lt"/>
              </a:rPr>
              <a:t>bungalows</a:t>
            </a:r>
            <a:r>
              <a:rPr lang="es-ES_tradnl" sz="1400" dirty="0" smtClean="0">
                <a:solidFill>
                  <a:srgbClr val="000000"/>
                </a:solidFill>
                <a:latin typeface="+mn-lt"/>
              </a:rPr>
              <a:t> de alto </a:t>
            </a:r>
            <a:r>
              <a:rPr lang="es-ES_tradnl" sz="1400" dirty="0" err="1" smtClean="0">
                <a:solidFill>
                  <a:srgbClr val="000000"/>
                </a:solidFill>
                <a:latin typeface="+mn-lt"/>
              </a:rPr>
              <a:t>standing</a:t>
            </a:r>
            <a:r>
              <a:rPr lang="es-ES_tradnl" sz="1400" dirty="0" smtClean="0">
                <a:solidFill>
                  <a:srgbClr val="000000"/>
                </a:solidFill>
                <a:latin typeface="+mn-lt"/>
              </a:rPr>
              <a:t> en la Costa Brava (Girona)</a:t>
            </a:r>
          </a:p>
          <a:p>
            <a:pPr hangingPunct="1">
              <a:lnSpc>
                <a:spcPct val="100000"/>
              </a:lnSpc>
              <a:tabLst>
                <a:tab pos="723900" algn="l"/>
                <a:tab pos="1447800" algn="l"/>
                <a:tab pos="2171700" algn="l"/>
                <a:tab pos="2895600" algn="l"/>
                <a:tab pos="3619500" algn="l"/>
                <a:tab pos="4343400" algn="l"/>
              </a:tabLst>
            </a:pPr>
            <a:endParaRPr lang="es-ES_tradnl" sz="1400" dirty="0" smtClean="0">
              <a:solidFill>
                <a:srgbClr val="000000"/>
              </a:solidFill>
              <a:latin typeface="+mn-lt"/>
            </a:endParaRPr>
          </a:p>
          <a:p>
            <a:pPr hangingPunct="1">
              <a:lnSpc>
                <a:spcPct val="100000"/>
              </a:lnSpc>
              <a:tabLst>
                <a:tab pos="723900" algn="l"/>
                <a:tab pos="1447800" algn="l"/>
                <a:tab pos="2171700" algn="l"/>
                <a:tab pos="2895600" algn="l"/>
                <a:tab pos="3619500" algn="l"/>
                <a:tab pos="4343400" algn="l"/>
              </a:tabLst>
            </a:pPr>
            <a:r>
              <a:rPr lang="es-ES_tradnl" sz="1400" dirty="0" smtClean="0">
                <a:solidFill>
                  <a:srgbClr val="000000"/>
                </a:solidFill>
                <a:latin typeface="+mn-lt"/>
              </a:rPr>
              <a:t>Tanatorio </a:t>
            </a:r>
            <a:r>
              <a:rPr lang="es-ES_tradnl" sz="1400" dirty="0" err="1" smtClean="0">
                <a:solidFill>
                  <a:srgbClr val="000000"/>
                </a:solidFill>
                <a:latin typeface="+mn-lt"/>
              </a:rPr>
              <a:t>Hostalric</a:t>
            </a:r>
            <a:r>
              <a:rPr lang="es-ES_tradnl" sz="1400" dirty="0" smtClean="0">
                <a:solidFill>
                  <a:srgbClr val="000000"/>
                </a:solidFill>
                <a:latin typeface="+mn-lt"/>
              </a:rPr>
              <a:t> (Barcelona)</a:t>
            </a:r>
          </a:p>
          <a:p>
            <a:pPr hangingPunct="1">
              <a:lnSpc>
                <a:spcPct val="100000"/>
              </a:lnSpc>
              <a:tabLst>
                <a:tab pos="723900" algn="l"/>
                <a:tab pos="1447800" algn="l"/>
                <a:tab pos="2171700" algn="l"/>
                <a:tab pos="2895600" algn="l"/>
                <a:tab pos="3619500" algn="l"/>
                <a:tab pos="4343400" algn="l"/>
              </a:tabLst>
            </a:pPr>
            <a:endParaRPr lang="es-ES_tradnl" sz="1400" dirty="0" smtClean="0">
              <a:solidFill>
                <a:srgbClr val="000000"/>
              </a:solidFill>
              <a:latin typeface="+mn-lt"/>
            </a:endParaRPr>
          </a:p>
          <a:p>
            <a:pPr hangingPunct="1">
              <a:lnSpc>
                <a:spcPct val="100000"/>
              </a:lnSpc>
              <a:tabLst>
                <a:tab pos="723900" algn="l"/>
                <a:tab pos="1447800" algn="l"/>
                <a:tab pos="2171700" algn="l"/>
                <a:tab pos="2895600" algn="l"/>
                <a:tab pos="3619500" algn="l"/>
                <a:tab pos="4343400" algn="l"/>
              </a:tabLst>
            </a:pPr>
            <a:r>
              <a:rPr lang="es-ES_tradnl" sz="1400" dirty="0" smtClean="0">
                <a:solidFill>
                  <a:srgbClr val="000000"/>
                </a:solidFill>
                <a:latin typeface="+mn-lt"/>
              </a:rPr>
              <a:t>Nuevo proyecto de Pop Up </a:t>
            </a:r>
            <a:r>
              <a:rPr lang="es-ES_tradnl" sz="1400" dirty="0" err="1" smtClean="0">
                <a:solidFill>
                  <a:srgbClr val="000000"/>
                </a:solidFill>
                <a:latin typeface="+mn-lt"/>
              </a:rPr>
              <a:t>Stores</a:t>
            </a:r>
            <a:r>
              <a:rPr lang="es-ES_tradnl" sz="1400" dirty="0" smtClean="0">
                <a:solidFill>
                  <a:srgbClr val="000000"/>
                </a:solidFill>
                <a:latin typeface="+mn-lt"/>
              </a:rPr>
              <a:t> en Marina Ibiza (Islas Baleares)</a:t>
            </a:r>
          </a:p>
          <a:p>
            <a:pPr hangingPunct="1">
              <a:lnSpc>
                <a:spcPct val="100000"/>
              </a:lnSpc>
              <a:tabLst>
                <a:tab pos="723900" algn="l"/>
                <a:tab pos="1447800" algn="l"/>
                <a:tab pos="2171700" algn="l"/>
                <a:tab pos="2895600" algn="l"/>
                <a:tab pos="3619500" algn="l"/>
                <a:tab pos="4343400" algn="l"/>
              </a:tabLst>
            </a:pPr>
            <a:endParaRPr lang="es-ES_tradnl" sz="1400" dirty="0" smtClean="0">
              <a:solidFill>
                <a:srgbClr val="000000"/>
              </a:solidFill>
              <a:latin typeface="+mn-lt"/>
            </a:endParaRPr>
          </a:p>
          <a:p>
            <a:pPr hangingPunct="1">
              <a:lnSpc>
                <a:spcPct val="100000"/>
              </a:lnSpc>
              <a:tabLst>
                <a:tab pos="723900" algn="l"/>
                <a:tab pos="1447800" algn="l"/>
                <a:tab pos="2171700" algn="l"/>
                <a:tab pos="2895600" algn="l"/>
                <a:tab pos="3619500" algn="l"/>
                <a:tab pos="4343400" algn="l"/>
              </a:tabLst>
            </a:pPr>
            <a:r>
              <a:rPr lang="es-ES_tradnl" sz="1400" dirty="0" smtClean="0">
                <a:solidFill>
                  <a:srgbClr val="000000"/>
                </a:solidFill>
                <a:latin typeface="+mn-lt"/>
              </a:rPr>
              <a:t>Edificio </a:t>
            </a:r>
            <a:r>
              <a:rPr lang="es-ES_tradnl" sz="1400" dirty="0" err="1" smtClean="0">
                <a:solidFill>
                  <a:srgbClr val="000000"/>
                </a:solidFill>
                <a:latin typeface="+mn-lt"/>
              </a:rPr>
              <a:t>miniclub</a:t>
            </a:r>
            <a:r>
              <a:rPr lang="es-ES_tradnl" sz="1400" dirty="0" smtClean="0">
                <a:solidFill>
                  <a:srgbClr val="000000"/>
                </a:solidFill>
                <a:latin typeface="+mn-lt"/>
              </a:rPr>
              <a:t> en Hotel </a:t>
            </a:r>
            <a:r>
              <a:rPr lang="es-ES_tradnl" sz="1400" dirty="0" err="1" smtClean="0">
                <a:solidFill>
                  <a:srgbClr val="000000"/>
                </a:solidFill>
                <a:latin typeface="+mn-lt"/>
              </a:rPr>
              <a:t>Iberostar</a:t>
            </a:r>
            <a:r>
              <a:rPr lang="es-ES_tradnl" sz="1400" dirty="0" smtClean="0">
                <a:solidFill>
                  <a:srgbClr val="000000"/>
                </a:solidFill>
                <a:latin typeface="+mn-lt"/>
              </a:rPr>
              <a:t> en Mallorca (Islas Baleares)</a:t>
            </a:r>
          </a:p>
          <a:p>
            <a:pPr hangingPunct="1">
              <a:lnSpc>
                <a:spcPct val="100000"/>
              </a:lnSpc>
              <a:tabLst>
                <a:tab pos="723900" algn="l"/>
                <a:tab pos="1447800" algn="l"/>
                <a:tab pos="2171700" algn="l"/>
                <a:tab pos="2895600" algn="l"/>
                <a:tab pos="3619500" algn="l"/>
                <a:tab pos="4343400" algn="l"/>
              </a:tabLst>
            </a:pPr>
            <a:endParaRPr lang="es-ES_tradnl" sz="1400" dirty="0" smtClean="0">
              <a:solidFill>
                <a:srgbClr val="000000"/>
              </a:solidFill>
              <a:latin typeface="+mn-lt"/>
            </a:endParaRPr>
          </a:p>
        </p:txBody>
      </p:sp>
      <p:pic>
        <p:nvPicPr>
          <p:cNvPr id="9" name="8 Imagen" descr="Padel (27).jpg"/>
          <p:cNvPicPr>
            <a:picLocks noChangeAspect="1"/>
          </p:cNvPicPr>
          <p:nvPr/>
        </p:nvPicPr>
        <p:blipFill>
          <a:blip r:embed="rId5" cstate="print"/>
          <a:stretch>
            <a:fillRect/>
          </a:stretch>
        </p:blipFill>
        <p:spPr>
          <a:xfrm>
            <a:off x="5364088" y="4489556"/>
            <a:ext cx="3321043" cy="1747756"/>
          </a:xfrm>
          <a:prstGeom prst="rect">
            <a:avLst/>
          </a:prstGeom>
        </p:spPr>
      </p:pic>
      <p:pic>
        <p:nvPicPr>
          <p:cNvPr id="10242" name="Picture 2" descr="C:\Users\Public\DOCUMENTOS RED OFICINA ARQUIMA\Pagina Web\WEB JULIO 2014\IMÁGENES\RESIDENCIA BARCELONA\Boscana (5).jpg"/>
          <p:cNvPicPr>
            <a:picLocks noChangeAspect="1" noChangeArrowheads="1"/>
          </p:cNvPicPr>
          <p:nvPr/>
        </p:nvPicPr>
        <p:blipFill>
          <a:blip r:embed="rId6" cstate="print"/>
          <a:srcRect l="2165" t="25982" r="17715" b="12311"/>
          <a:stretch>
            <a:fillRect/>
          </a:stretch>
        </p:blipFill>
        <p:spPr bwMode="auto">
          <a:xfrm>
            <a:off x="5364088" y="2708920"/>
            <a:ext cx="3312368" cy="1700945"/>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cstate="print"/>
          <a:srcRect/>
          <a:stretch>
            <a:fillRect/>
          </a:stretch>
        </p:blipFill>
        <p:spPr bwMode="auto">
          <a:xfrm>
            <a:off x="3071813" y="428625"/>
            <a:ext cx="2995612" cy="1592263"/>
          </a:xfrm>
          <a:prstGeom prst="rect">
            <a:avLst/>
          </a:prstGeom>
          <a:noFill/>
          <a:ln w="9525">
            <a:noFill/>
            <a:round/>
            <a:headEnd/>
            <a:tailEnd/>
          </a:ln>
          <a:effectLst/>
        </p:spPr>
      </p:pic>
      <p:sp>
        <p:nvSpPr>
          <p:cNvPr id="4098" name="Rectangle 2"/>
          <p:cNvSpPr>
            <a:spLocks noChangeArrowheads="1"/>
          </p:cNvSpPr>
          <p:nvPr/>
        </p:nvSpPr>
        <p:spPr bwMode="auto">
          <a:xfrm>
            <a:off x="571472" y="2714620"/>
            <a:ext cx="4500593" cy="3357586"/>
          </a:xfrm>
          <a:prstGeom prst="rect">
            <a:avLst/>
          </a:prstGeom>
          <a:noFill/>
          <a:ln w="9525">
            <a:noFill/>
            <a:round/>
            <a:headEnd/>
            <a:tailEnd/>
          </a:ln>
          <a:effectLst/>
        </p:spPr>
        <p:txBody>
          <a:bodyPr wrap="square" lIns="90000" tIns="45000" rIns="90000" bIns="45000">
            <a:spAutoFit/>
          </a:bodyPr>
          <a:lstStyle/>
          <a:p>
            <a:pPr marL="342900" indent="-341313" hangingPunct="1">
              <a:lnSpc>
                <a:spcPct val="100000"/>
              </a:lnSpc>
              <a:tabLst>
                <a:tab pos="723900" algn="l"/>
                <a:tab pos="1447800" algn="l"/>
                <a:tab pos="2171700" algn="l"/>
                <a:tab pos="2895600" algn="l"/>
                <a:tab pos="3619500" algn="l"/>
              </a:tabLst>
            </a:pPr>
            <a:r>
              <a:rPr lang="es-ES" dirty="0">
                <a:solidFill>
                  <a:srgbClr val="000000"/>
                </a:solidFill>
                <a:latin typeface="Georgia" charset="0"/>
              </a:rPr>
              <a:t>ÍNDICE</a:t>
            </a:r>
          </a:p>
          <a:p>
            <a:pPr marL="342900" indent="-341313" hangingPunct="1">
              <a:lnSpc>
                <a:spcPct val="100000"/>
              </a:lnSpc>
              <a:tabLst>
                <a:tab pos="723900" algn="l"/>
                <a:tab pos="1447800" algn="l"/>
                <a:tab pos="2171700" algn="l"/>
                <a:tab pos="2895600" algn="l"/>
                <a:tab pos="3619500" algn="l"/>
              </a:tabLst>
            </a:pPr>
            <a:r>
              <a:rPr lang="es-ES" dirty="0" smtClean="0">
                <a:solidFill>
                  <a:srgbClr val="000000"/>
                </a:solidFill>
                <a:latin typeface="Georgia" charset="0"/>
              </a:rPr>
              <a:t>						</a:t>
            </a:r>
            <a:endParaRPr lang="es-ES" sz="1400" dirty="0" smtClean="0">
              <a:solidFill>
                <a:srgbClr val="000000"/>
              </a:solidFill>
              <a:latin typeface="Georgia" charset="0"/>
            </a:endParaRPr>
          </a:p>
          <a:p>
            <a:pPr marL="342900" indent="-341313" hangingPunct="1">
              <a:lnSpc>
                <a:spcPct val="100000"/>
              </a:lnSpc>
              <a:tabLst>
                <a:tab pos="723900" algn="l"/>
                <a:tab pos="1447800" algn="l"/>
                <a:tab pos="2171700" algn="l"/>
                <a:tab pos="2895600" algn="l"/>
                <a:tab pos="3619500" algn="l"/>
              </a:tabLst>
            </a:pPr>
            <a:endParaRPr lang="es-ES" sz="1400" dirty="0">
              <a:solidFill>
                <a:srgbClr val="000000"/>
              </a:solidFill>
              <a:latin typeface="Georgia" charset="0"/>
            </a:endParaRPr>
          </a:p>
          <a:p>
            <a:pPr marL="344487" indent="-342900" hangingPunct="1">
              <a:lnSpc>
                <a:spcPct val="100000"/>
              </a:lnSpc>
              <a:buFont typeface="+mj-lt"/>
              <a:buAutoNum type="arabicPeriod"/>
              <a:tabLst>
                <a:tab pos="723900" algn="l"/>
                <a:tab pos="1447800" algn="l"/>
                <a:tab pos="2171700" algn="l"/>
                <a:tab pos="2895600" algn="l"/>
                <a:tab pos="3619500" algn="l"/>
              </a:tabLst>
            </a:pPr>
            <a:r>
              <a:rPr lang="es-ES" sz="1400" dirty="0" smtClean="0">
                <a:solidFill>
                  <a:srgbClr val="000000"/>
                </a:solidFill>
                <a:latin typeface="Georgia" charset="0"/>
              </a:rPr>
              <a:t>Introducción				</a:t>
            </a:r>
          </a:p>
          <a:p>
            <a:pPr marL="344487" indent="-342900" hangingPunct="1">
              <a:lnSpc>
                <a:spcPct val="100000"/>
              </a:lnSpc>
              <a:buFont typeface="+mj-lt"/>
              <a:buAutoNum type="arabicPeriod"/>
              <a:tabLst>
                <a:tab pos="723900" algn="l"/>
                <a:tab pos="1447800" algn="l"/>
                <a:tab pos="2171700" algn="l"/>
                <a:tab pos="2895600" algn="l"/>
                <a:tab pos="3619500" algn="l"/>
              </a:tabLst>
            </a:pPr>
            <a:r>
              <a:rPr lang="es-ES_tradnl" sz="1400" dirty="0" smtClean="0">
                <a:solidFill>
                  <a:srgbClr val="000000"/>
                </a:solidFill>
                <a:latin typeface="Georgia" charset="0"/>
              </a:rPr>
              <a:t>Historia				</a:t>
            </a:r>
            <a:endParaRPr lang="es-ES" sz="1400" dirty="0" smtClean="0">
              <a:solidFill>
                <a:srgbClr val="000000"/>
              </a:solidFill>
              <a:latin typeface="Georgia" charset="0"/>
            </a:endParaRPr>
          </a:p>
          <a:p>
            <a:pPr marL="344487" indent="-342900" hangingPunct="1">
              <a:lnSpc>
                <a:spcPct val="100000"/>
              </a:lnSpc>
              <a:buFont typeface="+mj-lt"/>
              <a:buAutoNum type="arabicPeriod"/>
              <a:tabLst>
                <a:tab pos="723900" algn="l"/>
                <a:tab pos="1447800" algn="l"/>
                <a:tab pos="2171700" algn="l"/>
                <a:tab pos="2895600" algn="l"/>
                <a:tab pos="3619500" algn="l"/>
              </a:tabLst>
            </a:pPr>
            <a:r>
              <a:rPr lang="es-ES" sz="1400" dirty="0" smtClean="0">
                <a:solidFill>
                  <a:srgbClr val="000000"/>
                </a:solidFill>
                <a:latin typeface="Georgia" charset="0"/>
              </a:rPr>
              <a:t>Sistemas constructivos			</a:t>
            </a:r>
            <a:endParaRPr lang="es-ES" sz="1400" dirty="0">
              <a:solidFill>
                <a:srgbClr val="000000"/>
              </a:solidFill>
              <a:latin typeface="Georgia" charset="0"/>
            </a:endParaRPr>
          </a:p>
          <a:p>
            <a:pPr marL="344487" indent="-342900" hangingPunct="1">
              <a:lnSpc>
                <a:spcPct val="100000"/>
              </a:lnSpc>
              <a:buFont typeface="+mj-lt"/>
              <a:buAutoNum type="arabicPeriod"/>
              <a:tabLst>
                <a:tab pos="723900" algn="l"/>
                <a:tab pos="1447800" algn="l"/>
                <a:tab pos="2171700" algn="l"/>
                <a:tab pos="2895600" algn="l"/>
                <a:tab pos="3619500" algn="l"/>
              </a:tabLst>
            </a:pPr>
            <a:r>
              <a:rPr lang="es-ES" sz="1400" dirty="0" smtClean="0">
                <a:solidFill>
                  <a:srgbClr val="000000"/>
                </a:solidFill>
                <a:latin typeface="Georgia" charset="0"/>
              </a:rPr>
              <a:t>Equipo directivo			</a:t>
            </a:r>
            <a:endParaRPr lang="es-ES" sz="1400" dirty="0">
              <a:solidFill>
                <a:srgbClr val="000000"/>
              </a:solidFill>
              <a:latin typeface="Georgia" charset="0"/>
            </a:endParaRPr>
          </a:p>
          <a:p>
            <a:pPr marL="344487" indent="-342900" hangingPunct="1">
              <a:lnSpc>
                <a:spcPct val="100000"/>
              </a:lnSpc>
              <a:buFont typeface="+mj-lt"/>
              <a:buAutoNum type="arabicPeriod"/>
              <a:tabLst>
                <a:tab pos="723900" algn="l"/>
                <a:tab pos="1447800" algn="l"/>
                <a:tab pos="2171700" algn="l"/>
                <a:tab pos="2895600" algn="l"/>
                <a:tab pos="3619500" algn="l"/>
              </a:tabLst>
            </a:pPr>
            <a:r>
              <a:rPr lang="es-ES" sz="1400" dirty="0" smtClean="0">
                <a:solidFill>
                  <a:srgbClr val="000000"/>
                </a:solidFill>
                <a:latin typeface="Georgia" charset="0"/>
              </a:rPr>
              <a:t>Últimos proyectos ejecutados		</a:t>
            </a:r>
          </a:p>
          <a:p>
            <a:pPr marL="344487" indent="-342900" hangingPunct="1">
              <a:lnSpc>
                <a:spcPct val="100000"/>
              </a:lnSpc>
              <a:buFont typeface="+mj-lt"/>
              <a:buAutoNum type="arabicPeriod"/>
              <a:tabLst>
                <a:tab pos="723900" algn="l"/>
                <a:tab pos="1447800" algn="l"/>
                <a:tab pos="2171700" algn="l"/>
                <a:tab pos="2895600" algn="l"/>
                <a:tab pos="3619500" algn="l"/>
              </a:tabLst>
            </a:pPr>
            <a:r>
              <a:rPr lang="es-ES_tradnl" sz="1400" dirty="0" smtClean="0">
                <a:solidFill>
                  <a:srgbClr val="000000"/>
                </a:solidFill>
                <a:latin typeface="Georgia" charset="0"/>
              </a:rPr>
              <a:t>Principales proyectos en estudio		</a:t>
            </a:r>
            <a:endParaRPr lang="es-ES" sz="1400" dirty="0">
              <a:solidFill>
                <a:srgbClr val="000000"/>
              </a:solidFill>
              <a:latin typeface="Georgia" charset="0"/>
            </a:endParaRPr>
          </a:p>
          <a:p>
            <a:pPr marL="344487" indent="-342900" hangingPunct="1">
              <a:lnSpc>
                <a:spcPct val="100000"/>
              </a:lnSpc>
              <a:buFont typeface="+mj-lt"/>
              <a:buAutoNum type="arabicPeriod"/>
              <a:tabLst>
                <a:tab pos="723900" algn="l"/>
                <a:tab pos="1447800" algn="l"/>
                <a:tab pos="2171700" algn="l"/>
                <a:tab pos="2895600" algn="l"/>
                <a:tab pos="3619500" algn="l"/>
              </a:tabLst>
            </a:pPr>
            <a:r>
              <a:rPr lang="es-ES" sz="1400" dirty="0" smtClean="0">
                <a:solidFill>
                  <a:srgbClr val="000000"/>
                </a:solidFill>
                <a:latin typeface="Georgia" charset="0"/>
              </a:rPr>
              <a:t>Sostenibilidad - Construcción pasiva	</a:t>
            </a:r>
            <a:endParaRPr lang="es-ES" sz="1400" dirty="0">
              <a:solidFill>
                <a:srgbClr val="000000"/>
              </a:solidFill>
              <a:latin typeface="Georgia" charset="0"/>
            </a:endParaRPr>
          </a:p>
          <a:p>
            <a:pPr marL="344487" indent="-342900" hangingPunct="1">
              <a:lnSpc>
                <a:spcPct val="100000"/>
              </a:lnSpc>
              <a:buFont typeface="+mj-lt"/>
              <a:buAutoNum type="arabicPeriod"/>
              <a:tabLst>
                <a:tab pos="723900" algn="l"/>
                <a:tab pos="1447800" algn="l"/>
                <a:tab pos="2171700" algn="l"/>
                <a:tab pos="2895600" algn="l"/>
                <a:tab pos="3619500" algn="l"/>
              </a:tabLst>
            </a:pPr>
            <a:r>
              <a:rPr lang="es-ES" sz="1400" dirty="0">
                <a:solidFill>
                  <a:srgbClr val="000000"/>
                </a:solidFill>
                <a:latin typeface="Georgia" charset="0"/>
              </a:rPr>
              <a:t>Planes de </a:t>
            </a:r>
            <a:r>
              <a:rPr lang="es-ES" sz="1400" dirty="0" smtClean="0">
                <a:solidFill>
                  <a:srgbClr val="000000"/>
                </a:solidFill>
                <a:latin typeface="Georgia" charset="0"/>
              </a:rPr>
              <a:t>futuro		</a:t>
            </a:r>
            <a:endParaRPr lang="es-ES" sz="1400" dirty="0">
              <a:solidFill>
                <a:srgbClr val="000000"/>
              </a:solidFill>
              <a:latin typeface="Georgia" charset="0"/>
            </a:endParaRPr>
          </a:p>
          <a:p>
            <a:pPr marL="344487" indent="-342900" hangingPunct="1">
              <a:lnSpc>
                <a:spcPct val="100000"/>
              </a:lnSpc>
              <a:buFont typeface="+mj-lt"/>
              <a:buAutoNum type="arabicPeriod"/>
              <a:tabLst>
                <a:tab pos="723900" algn="l"/>
                <a:tab pos="1447800" algn="l"/>
                <a:tab pos="2171700" algn="l"/>
                <a:tab pos="2895600" algn="l"/>
                <a:tab pos="3619500" algn="l"/>
              </a:tabLst>
            </a:pPr>
            <a:r>
              <a:rPr lang="es-ES" sz="1400" dirty="0">
                <a:solidFill>
                  <a:srgbClr val="000000"/>
                </a:solidFill>
                <a:latin typeface="Georgia" charset="0"/>
              </a:rPr>
              <a:t>Contacto de </a:t>
            </a:r>
            <a:r>
              <a:rPr lang="es-ES" sz="1400" dirty="0" smtClean="0">
                <a:solidFill>
                  <a:srgbClr val="000000"/>
                </a:solidFill>
                <a:latin typeface="Georgia" charset="0"/>
              </a:rPr>
              <a:t>prensa			</a:t>
            </a:r>
            <a:endParaRPr lang="es-ES" sz="1400" dirty="0">
              <a:solidFill>
                <a:srgbClr val="000000"/>
              </a:solidFill>
              <a:latin typeface="Georgia" charset="0"/>
            </a:endParaRPr>
          </a:p>
          <a:p>
            <a:pPr marL="342900" indent="-341313" hangingPunct="1">
              <a:lnSpc>
                <a:spcPct val="100000"/>
              </a:lnSpc>
              <a:buClrTx/>
              <a:buSzTx/>
              <a:buFontTx/>
              <a:buNone/>
              <a:tabLst>
                <a:tab pos="723900" algn="l"/>
                <a:tab pos="1447800" algn="l"/>
                <a:tab pos="2171700" algn="l"/>
                <a:tab pos="2895600" algn="l"/>
                <a:tab pos="3619500" algn="l"/>
              </a:tabLst>
            </a:pPr>
            <a:endParaRPr lang="es-ES" dirty="0">
              <a:solidFill>
                <a:srgbClr val="000000"/>
              </a:solidFill>
              <a:latin typeface="Georgia" charset="0"/>
            </a:endParaRPr>
          </a:p>
          <a:p>
            <a:pPr marL="342900" indent="-341313" hangingPunct="1">
              <a:lnSpc>
                <a:spcPct val="100000"/>
              </a:lnSpc>
              <a:buClrTx/>
              <a:buSzTx/>
              <a:buFontTx/>
              <a:buNone/>
              <a:tabLst>
                <a:tab pos="723900" algn="l"/>
                <a:tab pos="1447800" algn="l"/>
                <a:tab pos="2171700" algn="l"/>
                <a:tab pos="2895600" algn="l"/>
                <a:tab pos="3619500" algn="l"/>
              </a:tabLst>
            </a:pPr>
            <a:endParaRPr lang="es-ES" dirty="0">
              <a:solidFill>
                <a:srgbClr val="000000"/>
              </a:solidFill>
              <a:latin typeface="Georgia" charset="0"/>
            </a:endParaRPr>
          </a:p>
        </p:txBody>
      </p:sp>
      <p:pic>
        <p:nvPicPr>
          <p:cNvPr id="4100" name="Picture 4"/>
          <p:cNvPicPr>
            <a:picLocks noChangeAspect="1" noChangeArrowheads="1"/>
          </p:cNvPicPr>
          <p:nvPr/>
        </p:nvPicPr>
        <p:blipFill>
          <a:blip r:embed="rId4" cstate="print"/>
          <a:srcRect/>
          <a:stretch>
            <a:fillRect/>
          </a:stretch>
        </p:blipFill>
        <p:spPr bwMode="auto">
          <a:xfrm>
            <a:off x="7572375" y="1428750"/>
            <a:ext cx="1420813" cy="1000125"/>
          </a:xfrm>
          <a:prstGeom prst="rect">
            <a:avLst/>
          </a:prstGeom>
          <a:noFill/>
          <a:ln w="9360">
            <a:noFill/>
            <a:miter lim="800000"/>
            <a:headEnd/>
            <a:tailEnd/>
          </a:ln>
          <a:effectLst/>
        </p:spPr>
      </p:pic>
      <p:pic>
        <p:nvPicPr>
          <p:cNvPr id="7" name="6 Imagen" descr="CalellaP01.jpg"/>
          <p:cNvPicPr>
            <a:picLocks noChangeAspect="1"/>
          </p:cNvPicPr>
          <p:nvPr/>
        </p:nvPicPr>
        <p:blipFill>
          <a:blip r:embed="rId5" cstate="print"/>
          <a:stretch>
            <a:fillRect/>
          </a:stretch>
        </p:blipFill>
        <p:spPr>
          <a:xfrm>
            <a:off x="4572000" y="3429000"/>
            <a:ext cx="4147660" cy="216024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cstate="print"/>
          <a:srcRect/>
          <a:stretch>
            <a:fillRect/>
          </a:stretch>
        </p:blipFill>
        <p:spPr bwMode="auto">
          <a:xfrm>
            <a:off x="3071813" y="428625"/>
            <a:ext cx="2995612" cy="1592263"/>
          </a:xfrm>
          <a:prstGeom prst="rect">
            <a:avLst/>
          </a:prstGeom>
          <a:noFill/>
          <a:ln w="9525">
            <a:noFill/>
            <a:round/>
            <a:headEnd/>
            <a:tailEnd/>
          </a:ln>
          <a:effectLst/>
        </p:spPr>
      </p:pic>
      <p:sp>
        <p:nvSpPr>
          <p:cNvPr id="15362" name="Rectangle 2"/>
          <p:cNvSpPr>
            <a:spLocks noChangeArrowheads="1"/>
          </p:cNvSpPr>
          <p:nvPr/>
        </p:nvSpPr>
        <p:spPr bwMode="auto">
          <a:xfrm>
            <a:off x="571500" y="2857500"/>
            <a:ext cx="4643438" cy="4061197"/>
          </a:xfrm>
          <a:prstGeom prst="rect">
            <a:avLst/>
          </a:prstGeom>
          <a:noFill/>
          <a:ln w="9525">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Lst>
            </a:pPr>
            <a:r>
              <a:rPr lang="es-ES" dirty="0">
                <a:solidFill>
                  <a:srgbClr val="000000"/>
                </a:solidFill>
                <a:latin typeface="Georgia" charset="0"/>
              </a:rPr>
              <a:t>6. </a:t>
            </a:r>
            <a:r>
              <a:rPr lang="es-ES" dirty="0" smtClean="0">
                <a:solidFill>
                  <a:srgbClr val="000000"/>
                </a:solidFill>
                <a:latin typeface="Georgia" charset="0"/>
              </a:rPr>
              <a:t>Sostenibilidad – Construcción pasiva</a:t>
            </a:r>
            <a:endParaRPr lang="es-ES" dirty="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endParaRPr lang="es-ES" dirty="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Lst>
            </a:pPr>
            <a:r>
              <a:rPr lang="es-ES" sz="1400" b="1" dirty="0">
                <a:solidFill>
                  <a:srgbClr val="000000"/>
                </a:solidFill>
                <a:latin typeface="Georgia" charset="0"/>
              </a:rPr>
              <a:t>ARQUIMA </a:t>
            </a:r>
            <a:r>
              <a:rPr lang="es-ES" sz="1400" dirty="0">
                <a:solidFill>
                  <a:srgbClr val="000000"/>
                </a:solidFill>
                <a:latin typeface="Georgia" charset="0"/>
              </a:rPr>
              <a:t>ofrece una alternativa sostenible para la construcción de edificios,  respetuosa con el medio ambiente y energéticamente eficiente que reduce el consumo excesivo de energía y de emisiones de CO2 </a:t>
            </a:r>
          </a:p>
          <a:p>
            <a:pPr algn="just" hangingPunct="1">
              <a:lnSpc>
                <a:spcPct val="100000"/>
              </a:lnSpc>
              <a:tabLst>
                <a:tab pos="723900" algn="l"/>
                <a:tab pos="1447800" algn="l"/>
                <a:tab pos="2171700" algn="l"/>
                <a:tab pos="2895600" algn="l"/>
                <a:tab pos="3619500" algn="l"/>
                <a:tab pos="4343400" algn="l"/>
              </a:tabLst>
            </a:pPr>
            <a:r>
              <a:rPr lang="es-ES" sz="1400" dirty="0">
                <a:solidFill>
                  <a:srgbClr val="000000"/>
                </a:solidFill>
                <a:latin typeface="Georgia" charset="0"/>
              </a:rPr>
              <a:t>en el planeta.</a:t>
            </a:r>
          </a:p>
          <a:p>
            <a:pPr algn="just" hangingPunct="1">
              <a:lnSpc>
                <a:spcPct val="100000"/>
              </a:lnSpc>
              <a:tabLst>
                <a:tab pos="723900" algn="l"/>
                <a:tab pos="1447800" algn="l"/>
                <a:tab pos="2171700" algn="l"/>
                <a:tab pos="2895600" algn="l"/>
                <a:tab pos="3619500" algn="l"/>
                <a:tab pos="4343400" algn="l"/>
              </a:tabLst>
            </a:pPr>
            <a:endParaRPr lang="es-ES" sz="1400" dirty="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Lst>
            </a:pPr>
            <a:r>
              <a:rPr lang="es-ES" sz="1400" dirty="0">
                <a:solidFill>
                  <a:srgbClr val="000000"/>
                </a:solidFill>
                <a:latin typeface="Georgia" charset="0"/>
              </a:rPr>
              <a:t>Estos resultados son posibles utilizando madera procedente de bosques gestionados de forma sostenible, con un coste energético de transformación mínimo y con unas mínimas emisiones de CO2, para la construcción de edificios de consumo energético casi nulo (</a:t>
            </a:r>
            <a:r>
              <a:rPr lang="es-ES" sz="1400" i="1" dirty="0">
                <a:solidFill>
                  <a:srgbClr val="000000"/>
                </a:solidFill>
                <a:latin typeface="Georgia" charset="0"/>
              </a:rPr>
              <a:t>NZEB:</a:t>
            </a:r>
            <a:r>
              <a:rPr lang="es-ES" sz="1400" dirty="0">
                <a:solidFill>
                  <a:srgbClr val="000000"/>
                </a:solidFill>
                <a:latin typeface="Georgia" charset="0"/>
              </a:rPr>
              <a:t> </a:t>
            </a:r>
            <a:r>
              <a:rPr lang="es-ES" sz="1400" i="1" dirty="0" err="1">
                <a:solidFill>
                  <a:srgbClr val="000000"/>
                </a:solidFill>
                <a:latin typeface="Georgia" charset="0"/>
              </a:rPr>
              <a:t>Nearly</a:t>
            </a:r>
            <a:r>
              <a:rPr lang="es-ES" sz="1400" i="1" dirty="0">
                <a:solidFill>
                  <a:srgbClr val="000000"/>
                </a:solidFill>
                <a:latin typeface="Georgia" charset="0"/>
              </a:rPr>
              <a:t> </a:t>
            </a:r>
            <a:r>
              <a:rPr lang="es-ES" sz="1400" i="1" dirty="0" err="1">
                <a:solidFill>
                  <a:srgbClr val="000000"/>
                </a:solidFill>
                <a:latin typeface="Georgia" charset="0"/>
              </a:rPr>
              <a:t>Zero-Energy</a:t>
            </a:r>
            <a:r>
              <a:rPr lang="es-ES" sz="1400" i="1" dirty="0">
                <a:solidFill>
                  <a:srgbClr val="000000"/>
                </a:solidFill>
                <a:latin typeface="Georgia" charset="0"/>
              </a:rPr>
              <a:t> </a:t>
            </a:r>
            <a:r>
              <a:rPr lang="es-ES" sz="1400" i="1" dirty="0" err="1">
                <a:solidFill>
                  <a:srgbClr val="000000"/>
                </a:solidFill>
                <a:latin typeface="Georgia" charset="0"/>
              </a:rPr>
              <a:t>Buildings</a:t>
            </a:r>
            <a:r>
              <a:rPr lang="es-ES" sz="1400" i="1" dirty="0">
                <a:solidFill>
                  <a:srgbClr val="000000"/>
                </a:solidFill>
                <a:latin typeface="Georgia" charset="0"/>
              </a:rPr>
              <a:t>).</a:t>
            </a:r>
          </a:p>
          <a:p>
            <a:pPr hangingPunct="1">
              <a:lnSpc>
                <a:spcPct val="100000"/>
              </a:lnSpc>
              <a:tabLst>
                <a:tab pos="723900" algn="l"/>
                <a:tab pos="1447800" algn="l"/>
                <a:tab pos="2171700" algn="l"/>
                <a:tab pos="2895600" algn="l"/>
                <a:tab pos="3619500" algn="l"/>
                <a:tab pos="4343400" algn="l"/>
              </a:tabLst>
            </a:pPr>
            <a:endParaRPr lang="es-ES" dirty="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endParaRPr lang="es-ES" dirty="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endParaRPr lang="es-ES" dirty="0">
              <a:solidFill>
                <a:srgbClr val="000000"/>
              </a:solidFill>
              <a:latin typeface="Georgia" charset="0"/>
            </a:endParaRPr>
          </a:p>
        </p:txBody>
      </p:sp>
      <p:pic>
        <p:nvPicPr>
          <p:cNvPr id="15363" name="Picture 3"/>
          <p:cNvPicPr>
            <a:picLocks noChangeAspect="1" noChangeArrowheads="1"/>
          </p:cNvPicPr>
          <p:nvPr/>
        </p:nvPicPr>
        <p:blipFill>
          <a:blip r:embed="rId4" cstate="print"/>
          <a:srcRect/>
          <a:stretch>
            <a:fillRect/>
          </a:stretch>
        </p:blipFill>
        <p:spPr bwMode="auto">
          <a:xfrm>
            <a:off x="7572375" y="1428750"/>
            <a:ext cx="1420813" cy="1000125"/>
          </a:xfrm>
          <a:prstGeom prst="rect">
            <a:avLst/>
          </a:prstGeom>
          <a:noFill/>
          <a:ln w="9360">
            <a:noFill/>
            <a:miter lim="800000"/>
            <a:headEnd/>
            <a:tailEnd/>
          </a:ln>
          <a:effectLst/>
        </p:spPr>
      </p:pic>
      <p:pic>
        <p:nvPicPr>
          <p:cNvPr id="15364" name="Picture 4"/>
          <p:cNvPicPr>
            <a:picLocks noChangeAspect="1" noChangeArrowheads="1"/>
          </p:cNvPicPr>
          <p:nvPr/>
        </p:nvPicPr>
        <p:blipFill>
          <a:blip r:embed="rId5" cstate="print"/>
          <a:srcRect/>
          <a:stretch>
            <a:fillRect/>
          </a:stretch>
        </p:blipFill>
        <p:spPr bwMode="auto">
          <a:xfrm>
            <a:off x="5476904" y="3548078"/>
            <a:ext cx="3238500" cy="2166938"/>
          </a:xfrm>
          <a:prstGeom prst="rect">
            <a:avLst/>
          </a:prstGeom>
          <a:solidFill>
            <a:srgbClr val="EDEDED"/>
          </a:solidFill>
          <a:ln w="88920">
            <a:solidFill>
              <a:srgbClr val="FFFFFF"/>
            </a:solid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cstate="print"/>
          <a:srcRect/>
          <a:stretch>
            <a:fillRect/>
          </a:stretch>
        </p:blipFill>
        <p:spPr bwMode="auto">
          <a:xfrm>
            <a:off x="3071813" y="428625"/>
            <a:ext cx="2995612" cy="1592263"/>
          </a:xfrm>
          <a:prstGeom prst="rect">
            <a:avLst/>
          </a:prstGeom>
          <a:noFill/>
          <a:ln w="9525">
            <a:noFill/>
            <a:round/>
            <a:headEnd/>
            <a:tailEnd/>
          </a:ln>
          <a:effectLst/>
        </p:spPr>
      </p:pic>
      <p:sp>
        <p:nvSpPr>
          <p:cNvPr id="16386" name="Rectangle 2"/>
          <p:cNvSpPr>
            <a:spLocks noChangeArrowheads="1"/>
          </p:cNvSpPr>
          <p:nvPr/>
        </p:nvSpPr>
        <p:spPr bwMode="auto">
          <a:xfrm>
            <a:off x="539552" y="3068960"/>
            <a:ext cx="4643438" cy="3568754"/>
          </a:xfrm>
          <a:prstGeom prst="rect">
            <a:avLst/>
          </a:prstGeom>
          <a:noFill/>
          <a:ln w="9525">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Lst>
            </a:pPr>
            <a:endParaRPr lang="es-ES" dirty="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Lst>
            </a:pPr>
            <a:r>
              <a:rPr lang="es-ES" sz="1400" dirty="0">
                <a:solidFill>
                  <a:srgbClr val="000000"/>
                </a:solidFill>
                <a:latin typeface="Georgia" charset="0"/>
              </a:rPr>
              <a:t>La filosofía de </a:t>
            </a:r>
            <a:r>
              <a:rPr lang="es-ES" sz="1400" b="1" dirty="0">
                <a:solidFill>
                  <a:srgbClr val="000000"/>
                </a:solidFill>
                <a:latin typeface="Georgia" charset="0"/>
              </a:rPr>
              <a:t>ARQUIMA</a:t>
            </a:r>
            <a:r>
              <a:rPr lang="es-ES" sz="1400" dirty="0">
                <a:solidFill>
                  <a:srgbClr val="000000"/>
                </a:solidFill>
                <a:latin typeface="Georgia" charset="0"/>
              </a:rPr>
              <a:t> de construir edificios sostenibles y eficientes estudia, de manera constante, nuevos sistemas de climatización, ventilación y generación, para ofrecer junto con la gran calidad de la envolvente, edificios cada vez más eficientes, y con costes energéticos cada vez más bajos</a:t>
            </a:r>
            <a:r>
              <a:rPr lang="es-ES" sz="1400" dirty="0" smtClean="0">
                <a:solidFill>
                  <a:srgbClr val="000000"/>
                </a:solidFill>
                <a:latin typeface="Georgia" charset="0"/>
              </a:rPr>
              <a:t>.</a:t>
            </a:r>
          </a:p>
          <a:p>
            <a:pPr algn="just" hangingPunct="1">
              <a:lnSpc>
                <a:spcPct val="100000"/>
              </a:lnSpc>
              <a:tabLst>
                <a:tab pos="723900" algn="l"/>
                <a:tab pos="1447800" algn="l"/>
                <a:tab pos="2171700" algn="l"/>
                <a:tab pos="2895600" algn="l"/>
                <a:tab pos="3619500" algn="l"/>
                <a:tab pos="4343400" algn="l"/>
              </a:tabLst>
            </a:pPr>
            <a:endParaRPr lang="es-ES" sz="1400" dirty="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Lst>
            </a:pPr>
            <a:r>
              <a:rPr lang="es-ES" sz="1400" dirty="0" smtClean="0">
                <a:solidFill>
                  <a:srgbClr val="000000"/>
                </a:solidFill>
                <a:latin typeface="Georgia" charset="0"/>
              </a:rPr>
              <a:t>Los </a:t>
            </a:r>
            <a:r>
              <a:rPr lang="es-ES" sz="1400" dirty="0">
                <a:solidFill>
                  <a:srgbClr val="000000"/>
                </a:solidFill>
                <a:latin typeface="Georgia" charset="0"/>
              </a:rPr>
              <a:t>edificios de construcción pasiva, típicos en Europa y Estados Unidos, son edificios que tienen un consumo de energía externo casi nulo y un nivel de emisiones de CO2 muy bajo, en unas condiciones razonables de confort.</a:t>
            </a:r>
          </a:p>
          <a:p>
            <a:pPr hangingPunct="1">
              <a:lnSpc>
                <a:spcPct val="100000"/>
              </a:lnSpc>
              <a:tabLst>
                <a:tab pos="723900" algn="l"/>
                <a:tab pos="1447800" algn="l"/>
                <a:tab pos="2171700" algn="l"/>
                <a:tab pos="2895600" algn="l"/>
                <a:tab pos="3619500" algn="l"/>
                <a:tab pos="4343400" algn="l"/>
              </a:tabLst>
            </a:pPr>
            <a:endParaRPr lang="es-ES" dirty="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endParaRPr lang="es-ES" dirty="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endParaRPr lang="es-ES" dirty="0">
              <a:solidFill>
                <a:srgbClr val="000000"/>
              </a:solidFill>
              <a:latin typeface="Georgia" charset="0"/>
            </a:endParaRPr>
          </a:p>
        </p:txBody>
      </p:sp>
      <p:pic>
        <p:nvPicPr>
          <p:cNvPr id="16387" name="Picture 3"/>
          <p:cNvPicPr>
            <a:picLocks noChangeAspect="1" noChangeArrowheads="1"/>
          </p:cNvPicPr>
          <p:nvPr/>
        </p:nvPicPr>
        <p:blipFill>
          <a:blip r:embed="rId4" cstate="print"/>
          <a:srcRect/>
          <a:stretch>
            <a:fillRect/>
          </a:stretch>
        </p:blipFill>
        <p:spPr bwMode="auto">
          <a:xfrm>
            <a:off x="7572375" y="1428750"/>
            <a:ext cx="1420813" cy="1000125"/>
          </a:xfrm>
          <a:prstGeom prst="rect">
            <a:avLst/>
          </a:prstGeom>
          <a:noFill/>
          <a:ln w="9360">
            <a:noFill/>
            <a:miter lim="800000"/>
            <a:headEnd/>
            <a:tailEnd/>
          </a:ln>
          <a:effectLst/>
        </p:spPr>
      </p:pic>
      <p:pic>
        <p:nvPicPr>
          <p:cNvPr id="9" name="8 Imagen" descr="edfici.JPG"/>
          <p:cNvPicPr>
            <a:picLocks noChangeAspect="1"/>
          </p:cNvPicPr>
          <p:nvPr/>
        </p:nvPicPr>
        <p:blipFill>
          <a:blip r:embed="rId5" cstate="print"/>
          <a:stretch>
            <a:fillRect/>
          </a:stretch>
        </p:blipFill>
        <p:spPr>
          <a:xfrm>
            <a:off x="5429256" y="3523621"/>
            <a:ext cx="3308957" cy="2191395"/>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cstate="print"/>
          <a:srcRect/>
          <a:stretch>
            <a:fillRect/>
          </a:stretch>
        </p:blipFill>
        <p:spPr bwMode="auto">
          <a:xfrm>
            <a:off x="3071813" y="428625"/>
            <a:ext cx="2995612" cy="1592263"/>
          </a:xfrm>
          <a:prstGeom prst="rect">
            <a:avLst/>
          </a:prstGeom>
          <a:noFill/>
          <a:ln w="9525">
            <a:noFill/>
            <a:round/>
            <a:headEnd/>
            <a:tailEnd/>
          </a:ln>
          <a:effectLst/>
        </p:spPr>
      </p:pic>
      <p:sp>
        <p:nvSpPr>
          <p:cNvPr id="17410" name="Rectangle 2"/>
          <p:cNvSpPr>
            <a:spLocks noChangeArrowheads="1"/>
          </p:cNvSpPr>
          <p:nvPr/>
        </p:nvSpPr>
        <p:spPr bwMode="auto">
          <a:xfrm>
            <a:off x="571500" y="2857500"/>
            <a:ext cx="4643438" cy="3014756"/>
          </a:xfrm>
          <a:prstGeom prst="rect">
            <a:avLst/>
          </a:prstGeom>
          <a:noFill/>
          <a:ln w="9525">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Lst>
            </a:pPr>
            <a:r>
              <a:rPr lang="es-ES" dirty="0">
                <a:solidFill>
                  <a:srgbClr val="000000"/>
                </a:solidFill>
                <a:latin typeface="Georgia" charset="0"/>
              </a:rPr>
              <a:t>7. Planes de </a:t>
            </a:r>
            <a:r>
              <a:rPr lang="es-ES" dirty="0" smtClean="0">
                <a:solidFill>
                  <a:srgbClr val="000000"/>
                </a:solidFill>
                <a:latin typeface="Georgia" charset="0"/>
              </a:rPr>
              <a:t>Futuro</a:t>
            </a:r>
            <a:endParaRPr lang="es-ES" dirty="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endParaRPr lang="es-ES" dirty="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Lst>
            </a:pPr>
            <a:r>
              <a:rPr lang="es-ES" sz="1400" b="1" dirty="0">
                <a:solidFill>
                  <a:srgbClr val="000000"/>
                </a:solidFill>
                <a:latin typeface="Georgia" charset="0"/>
              </a:rPr>
              <a:t>ARQUIMA</a:t>
            </a:r>
            <a:r>
              <a:rPr lang="es-ES" sz="1400" dirty="0">
                <a:solidFill>
                  <a:srgbClr val="000000"/>
                </a:solidFill>
                <a:latin typeface="Georgia" charset="0"/>
              </a:rPr>
              <a:t> quiere ser una empresa exportadora de referencia mundial por la innovación continua en sus sistemas constructivos modulares, en materiales sostenibles y en la fabricación de edificios de consumo energético nulo (ZEB) o casi nulo (NZEB</a:t>
            </a:r>
            <a:r>
              <a:rPr lang="es-ES" sz="1400" dirty="0" smtClean="0">
                <a:solidFill>
                  <a:srgbClr val="000000"/>
                </a:solidFill>
                <a:latin typeface="Georgia" charset="0"/>
              </a:rPr>
              <a:t>).</a:t>
            </a:r>
          </a:p>
          <a:p>
            <a:pPr algn="just" hangingPunct="1">
              <a:lnSpc>
                <a:spcPct val="100000"/>
              </a:lnSpc>
              <a:tabLst>
                <a:tab pos="723900" algn="l"/>
                <a:tab pos="1447800" algn="l"/>
                <a:tab pos="2171700" algn="l"/>
                <a:tab pos="2895600" algn="l"/>
                <a:tab pos="3619500" algn="l"/>
                <a:tab pos="4343400" algn="l"/>
              </a:tabLst>
            </a:pPr>
            <a:endParaRPr lang="es-ES" sz="1400" dirty="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Lst>
            </a:pPr>
            <a:r>
              <a:rPr lang="es-ES" sz="1400" dirty="0" smtClean="0">
                <a:solidFill>
                  <a:srgbClr val="000000"/>
                </a:solidFill>
                <a:latin typeface="Georgia" charset="0"/>
              </a:rPr>
              <a:t>También </a:t>
            </a:r>
            <a:r>
              <a:rPr lang="es-ES" sz="1400" dirty="0">
                <a:solidFill>
                  <a:srgbClr val="000000"/>
                </a:solidFill>
                <a:latin typeface="Georgia" charset="0"/>
              </a:rPr>
              <a:t>trabaja para introducir en sus edificios los más altos estándares de eficiencia energética y certificarlos con entidades certificadoras internacionales como Leed, </a:t>
            </a:r>
            <a:r>
              <a:rPr lang="es-ES" sz="1400" dirty="0" err="1">
                <a:solidFill>
                  <a:srgbClr val="000000"/>
                </a:solidFill>
                <a:latin typeface="Georgia" charset="0"/>
              </a:rPr>
              <a:t>Bream</a:t>
            </a:r>
            <a:r>
              <a:rPr lang="es-ES" sz="1400" dirty="0">
                <a:solidFill>
                  <a:srgbClr val="000000"/>
                </a:solidFill>
                <a:latin typeface="Georgia" charset="0"/>
              </a:rPr>
              <a:t>, </a:t>
            </a:r>
            <a:r>
              <a:rPr lang="es-ES" sz="1400" dirty="0" smtClean="0">
                <a:solidFill>
                  <a:srgbClr val="000000"/>
                </a:solidFill>
                <a:latin typeface="Georgia" charset="0"/>
              </a:rPr>
              <a:t>GBC, DGNB </a:t>
            </a:r>
            <a:r>
              <a:rPr lang="es-ES" sz="1400" dirty="0">
                <a:solidFill>
                  <a:srgbClr val="000000"/>
                </a:solidFill>
                <a:latin typeface="Georgia" charset="0"/>
              </a:rPr>
              <a:t>o </a:t>
            </a:r>
            <a:r>
              <a:rPr lang="es-ES" sz="1400" dirty="0" err="1">
                <a:solidFill>
                  <a:srgbClr val="000000"/>
                </a:solidFill>
                <a:latin typeface="Georgia" charset="0"/>
              </a:rPr>
              <a:t>Passivhaus</a:t>
            </a:r>
            <a:r>
              <a:rPr lang="es-ES" sz="1400" dirty="0">
                <a:solidFill>
                  <a:srgbClr val="000000"/>
                </a:solidFill>
                <a:latin typeface="Georgia" charset="0"/>
              </a:rPr>
              <a:t> </a:t>
            </a:r>
            <a:r>
              <a:rPr lang="es-ES" sz="1400" dirty="0" err="1">
                <a:solidFill>
                  <a:srgbClr val="000000"/>
                </a:solidFill>
                <a:latin typeface="Georgia" charset="0"/>
              </a:rPr>
              <a:t>Institut</a:t>
            </a:r>
            <a:r>
              <a:rPr lang="es-ES" sz="1400" dirty="0">
                <a:solidFill>
                  <a:srgbClr val="000000"/>
                </a:solidFill>
                <a:latin typeface="Georgia" charset="0"/>
              </a:rPr>
              <a:t>.</a:t>
            </a:r>
          </a:p>
          <a:p>
            <a:pPr hangingPunct="1">
              <a:lnSpc>
                <a:spcPct val="100000"/>
              </a:lnSpc>
              <a:tabLst>
                <a:tab pos="723900" algn="l"/>
                <a:tab pos="1447800" algn="l"/>
                <a:tab pos="2171700" algn="l"/>
                <a:tab pos="2895600" algn="l"/>
                <a:tab pos="3619500" algn="l"/>
                <a:tab pos="4343400" algn="l"/>
              </a:tabLst>
            </a:pPr>
            <a:endParaRPr lang="es-ES" sz="1400" dirty="0">
              <a:solidFill>
                <a:srgbClr val="000000"/>
              </a:solidFill>
              <a:latin typeface="Georgia" charset="0"/>
            </a:endParaRPr>
          </a:p>
        </p:txBody>
      </p:sp>
      <p:pic>
        <p:nvPicPr>
          <p:cNvPr id="17411" name="Picture 3"/>
          <p:cNvPicPr>
            <a:picLocks noChangeAspect="1" noChangeArrowheads="1"/>
          </p:cNvPicPr>
          <p:nvPr/>
        </p:nvPicPr>
        <p:blipFill>
          <a:blip r:embed="rId4" cstate="print"/>
          <a:srcRect/>
          <a:stretch>
            <a:fillRect/>
          </a:stretch>
        </p:blipFill>
        <p:spPr bwMode="auto">
          <a:xfrm>
            <a:off x="7572375" y="1428750"/>
            <a:ext cx="1420813" cy="1000125"/>
          </a:xfrm>
          <a:prstGeom prst="rect">
            <a:avLst/>
          </a:prstGeom>
          <a:noFill/>
          <a:ln w="9360">
            <a:noFill/>
            <a:miter lim="800000"/>
            <a:headEnd/>
            <a:tailEnd/>
          </a:ln>
          <a:effectLst/>
        </p:spPr>
      </p:pic>
      <p:sp>
        <p:nvSpPr>
          <p:cNvPr id="4098" name="AutoShape 2" descr="Resultado de imagen de rascacielos de made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4100" name="AutoShape 4" descr="http://www.minutodigital.com/wp-content/uploads/jennifer_casper_n-365xXx8012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4102" name="Picture 6" descr="http://www.minutodigital.com/wp-content/uploads/jennifer_casper_n-365xXx80126.jpg"/>
          <p:cNvPicPr>
            <a:picLocks noChangeAspect="1" noChangeArrowheads="1"/>
          </p:cNvPicPr>
          <p:nvPr/>
        </p:nvPicPr>
        <p:blipFill>
          <a:blip r:embed="rId5" cstate="print"/>
          <a:srcRect/>
          <a:stretch>
            <a:fillRect/>
          </a:stretch>
        </p:blipFill>
        <p:spPr bwMode="auto">
          <a:xfrm>
            <a:off x="5436096" y="2924944"/>
            <a:ext cx="3350009" cy="2759770"/>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3" cstate="print"/>
          <a:srcRect/>
          <a:stretch>
            <a:fillRect/>
          </a:stretch>
        </p:blipFill>
        <p:spPr bwMode="auto">
          <a:xfrm>
            <a:off x="3071813" y="428625"/>
            <a:ext cx="2995612" cy="1592263"/>
          </a:xfrm>
          <a:prstGeom prst="rect">
            <a:avLst/>
          </a:prstGeom>
          <a:noFill/>
          <a:ln w="9525">
            <a:noFill/>
            <a:round/>
            <a:headEnd/>
            <a:tailEnd/>
          </a:ln>
          <a:effectLst/>
        </p:spPr>
      </p:pic>
      <p:sp>
        <p:nvSpPr>
          <p:cNvPr id="19458" name="Rectangle 2"/>
          <p:cNvSpPr>
            <a:spLocks noChangeArrowheads="1"/>
          </p:cNvSpPr>
          <p:nvPr/>
        </p:nvSpPr>
        <p:spPr bwMode="auto">
          <a:xfrm>
            <a:off x="571500" y="2857500"/>
            <a:ext cx="4643438" cy="3045534"/>
          </a:xfrm>
          <a:prstGeom prst="rect">
            <a:avLst/>
          </a:prstGeom>
          <a:noFill/>
          <a:ln w="9525">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Lst>
            </a:pPr>
            <a:r>
              <a:rPr lang="es-ES" dirty="0">
                <a:solidFill>
                  <a:srgbClr val="000000"/>
                </a:solidFill>
                <a:latin typeface="Georgia" charset="0"/>
              </a:rPr>
              <a:t>8. Contacto de Prensa:</a:t>
            </a:r>
          </a:p>
          <a:p>
            <a:pPr hangingPunct="1">
              <a:lnSpc>
                <a:spcPct val="100000"/>
              </a:lnSpc>
              <a:tabLst>
                <a:tab pos="723900" algn="l"/>
                <a:tab pos="1447800" algn="l"/>
                <a:tab pos="2171700" algn="l"/>
                <a:tab pos="2895600" algn="l"/>
                <a:tab pos="3619500" algn="l"/>
                <a:tab pos="4343400" algn="l"/>
              </a:tabLst>
            </a:pPr>
            <a:endParaRPr lang="es-ES" dirty="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endParaRPr lang="es-ES" dirty="0">
              <a:solidFill>
                <a:srgbClr val="000000"/>
              </a:solidFill>
              <a:latin typeface="Georgia" charset="0"/>
            </a:endParaRPr>
          </a:p>
          <a:p>
            <a:pPr hangingPunct="1">
              <a:lnSpc>
                <a:spcPct val="150000"/>
              </a:lnSpc>
              <a:tabLst>
                <a:tab pos="723900" algn="l"/>
                <a:tab pos="1447800" algn="l"/>
                <a:tab pos="2171700" algn="l"/>
                <a:tab pos="2895600" algn="l"/>
                <a:tab pos="3619500" algn="l"/>
                <a:tab pos="4343400" algn="l"/>
              </a:tabLst>
            </a:pPr>
            <a:r>
              <a:rPr lang="es-ES" sz="1400" dirty="0">
                <a:solidFill>
                  <a:srgbClr val="000000"/>
                </a:solidFill>
                <a:latin typeface="Georgia" charset="0"/>
              </a:rPr>
              <a:t>SINGULAR PRESS</a:t>
            </a:r>
          </a:p>
          <a:p>
            <a:pPr hangingPunct="1">
              <a:lnSpc>
                <a:spcPct val="150000"/>
              </a:lnSpc>
              <a:tabLst>
                <a:tab pos="723900" algn="l"/>
                <a:tab pos="1447800" algn="l"/>
                <a:tab pos="2171700" algn="l"/>
                <a:tab pos="2895600" algn="l"/>
                <a:tab pos="3619500" algn="l"/>
                <a:tab pos="4343400" algn="l"/>
              </a:tabLst>
            </a:pPr>
            <a:r>
              <a:rPr lang="es-ES" sz="1400" dirty="0">
                <a:solidFill>
                  <a:srgbClr val="000000"/>
                </a:solidFill>
                <a:latin typeface="Georgia" charset="0"/>
              </a:rPr>
              <a:t>Tels. 93 711 73 39/ 644 16 22 18</a:t>
            </a:r>
          </a:p>
          <a:p>
            <a:pPr hangingPunct="1">
              <a:lnSpc>
                <a:spcPct val="150000"/>
              </a:lnSpc>
              <a:tabLst>
                <a:tab pos="723900" algn="l"/>
                <a:tab pos="1447800" algn="l"/>
                <a:tab pos="2171700" algn="l"/>
                <a:tab pos="2895600" algn="l"/>
                <a:tab pos="3619500" algn="l"/>
                <a:tab pos="4343400" algn="l"/>
              </a:tabLst>
            </a:pPr>
            <a:r>
              <a:rPr lang="es-ES" sz="1400" dirty="0" smtClean="0">
                <a:solidFill>
                  <a:srgbClr val="000000"/>
                </a:solidFill>
                <a:latin typeface="Georgia" charset="0"/>
              </a:rPr>
              <a:t>E-mail: </a:t>
            </a:r>
            <a:r>
              <a:rPr lang="es-ES" sz="1400" dirty="0" smtClean="0">
                <a:solidFill>
                  <a:srgbClr val="000000"/>
                </a:solidFill>
                <a:latin typeface="Georgia" charset="0"/>
                <a:hlinkClick r:id="rId4"/>
              </a:rPr>
              <a:t>info@singularpress.com</a:t>
            </a:r>
            <a:r>
              <a:rPr lang="es-ES" sz="1400" dirty="0" smtClean="0">
                <a:solidFill>
                  <a:srgbClr val="000000"/>
                </a:solidFill>
                <a:latin typeface="Georgia" charset="0"/>
              </a:rPr>
              <a:t>  </a:t>
            </a:r>
            <a:endParaRPr lang="es-ES" sz="1400" dirty="0">
              <a:solidFill>
                <a:srgbClr val="FF0000"/>
              </a:solidFill>
              <a:latin typeface="Georgia" charset="0"/>
              <a:hlinkClick r:id="rId4"/>
            </a:endParaRPr>
          </a:p>
          <a:p>
            <a:pPr hangingPunct="1">
              <a:lnSpc>
                <a:spcPct val="150000"/>
              </a:lnSpc>
              <a:tabLst>
                <a:tab pos="723900" algn="l"/>
                <a:tab pos="1447800" algn="l"/>
                <a:tab pos="2171700" algn="l"/>
                <a:tab pos="2895600" algn="l"/>
                <a:tab pos="3619500" algn="l"/>
                <a:tab pos="4343400" algn="l"/>
              </a:tabLst>
            </a:pPr>
            <a:r>
              <a:rPr lang="es-ES" sz="1400" dirty="0" smtClean="0">
                <a:latin typeface="Georgia" charset="0"/>
                <a:hlinkClick r:id="rId5"/>
              </a:rPr>
              <a:t>www.singularpress.com</a:t>
            </a:r>
            <a:r>
              <a:rPr lang="es-ES" sz="1400" dirty="0" smtClean="0">
                <a:latin typeface="Georgia" charset="0"/>
              </a:rPr>
              <a:t>  </a:t>
            </a:r>
            <a:r>
              <a:rPr lang="es-ES" sz="1400" dirty="0" smtClean="0">
                <a:solidFill>
                  <a:srgbClr val="FF0000"/>
                </a:solidFill>
                <a:latin typeface="Georgia" charset="0"/>
              </a:rPr>
              <a:t> </a:t>
            </a:r>
          </a:p>
          <a:p>
            <a:pPr hangingPunct="1">
              <a:lnSpc>
                <a:spcPct val="150000"/>
              </a:lnSpc>
              <a:tabLst>
                <a:tab pos="723900" algn="l"/>
                <a:tab pos="1447800" algn="l"/>
                <a:tab pos="2171700" algn="l"/>
                <a:tab pos="2895600" algn="l"/>
                <a:tab pos="3619500" algn="l"/>
                <a:tab pos="4343400" algn="l"/>
              </a:tabLst>
            </a:pPr>
            <a:endParaRPr lang="es-ES" dirty="0">
              <a:solidFill>
                <a:srgbClr val="000000"/>
              </a:solidFill>
              <a:latin typeface="Georgia" charset="0"/>
            </a:endParaRPr>
          </a:p>
          <a:p>
            <a:pPr hangingPunct="1">
              <a:lnSpc>
                <a:spcPct val="150000"/>
              </a:lnSpc>
              <a:tabLst>
                <a:tab pos="723900" algn="l"/>
                <a:tab pos="1447800" algn="l"/>
                <a:tab pos="2171700" algn="l"/>
                <a:tab pos="2895600" algn="l"/>
                <a:tab pos="3619500" algn="l"/>
                <a:tab pos="4343400" algn="l"/>
              </a:tabLst>
            </a:pPr>
            <a:endParaRPr lang="es-ES" dirty="0">
              <a:solidFill>
                <a:srgbClr val="000000"/>
              </a:solidFill>
              <a:latin typeface="Georgia" charset="0"/>
            </a:endParaRPr>
          </a:p>
        </p:txBody>
      </p:sp>
      <p:pic>
        <p:nvPicPr>
          <p:cNvPr id="19459" name="Picture 3"/>
          <p:cNvPicPr>
            <a:picLocks noChangeAspect="1" noChangeArrowheads="1"/>
          </p:cNvPicPr>
          <p:nvPr/>
        </p:nvPicPr>
        <p:blipFill>
          <a:blip r:embed="rId6" cstate="print"/>
          <a:srcRect/>
          <a:stretch>
            <a:fillRect/>
          </a:stretch>
        </p:blipFill>
        <p:spPr bwMode="auto">
          <a:xfrm>
            <a:off x="7572375" y="1428750"/>
            <a:ext cx="1420813" cy="1000125"/>
          </a:xfrm>
          <a:prstGeom prst="rect">
            <a:avLst/>
          </a:prstGeom>
          <a:noFill/>
          <a:ln w="9360">
            <a:noFill/>
            <a:miter lim="800000"/>
            <a:headEnd/>
            <a:tailEnd/>
          </a:ln>
          <a:effectLst/>
        </p:spPr>
      </p:pic>
      <p:pic>
        <p:nvPicPr>
          <p:cNvPr id="19460" name="Picture 4"/>
          <p:cNvPicPr>
            <a:picLocks noChangeAspect="1" noChangeArrowheads="1"/>
          </p:cNvPicPr>
          <p:nvPr/>
        </p:nvPicPr>
        <p:blipFill>
          <a:blip r:embed="rId7" cstate="print"/>
          <a:srcRect/>
          <a:stretch>
            <a:fillRect/>
          </a:stretch>
        </p:blipFill>
        <p:spPr bwMode="auto">
          <a:xfrm>
            <a:off x="5286380" y="3214686"/>
            <a:ext cx="3429024" cy="1992765"/>
          </a:xfrm>
          <a:prstGeom prst="rect">
            <a:avLst/>
          </a:prstGeom>
          <a:solidFill>
            <a:srgbClr val="EDEDED"/>
          </a:solid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cstate="print"/>
          <a:srcRect/>
          <a:stretch>
            <a:fillRect/>
          </a:stretch>
        </p:blipFill>
        <p:spPr bwMode="auto">
          <a:xfrm>
            <a:off x="3071813" y="428625"/>
            <a:ext cx="2995612" cy="1592263"/>
          </a:xfrm>
          <a:prstGeom prst="rect">
            <a:avLst/>
          </a:prstGeom>
          <a:noFill/>
          <a:ln w="9525">
            <a:noFill/>
            <a:round/>
            <a:headEnd/>
            <a:tailEnd/>
          </a:ln>
          <a:effectLst/>
        </p:spPr>
      </p:pic>
      <p:sp>
        <p:nvSpPr>
          <p:cNvPr id="5122" name="Rectangle 2"/>
          <p:cNvSpPr>
            <a:spLocks noChangeArrowheads="1"/>
          </p:cNvSpPr>
          <p:nvPr/>
        </p:nvSpPr>
        <p:spPr bwMode="auto">
          <a:xfrm>
            <a:off x="611560" y="2978656"/>
            <a:ext cx="4786312" cy="4122752"/>
          </a:xfrm>
          <a:prstGeom prst="rect">
            <a:avLst/>
          </a:prstGeom>
          <a:noFill/>
          <a:ln w="9525">
            <a:noFill/>
            <a:round/>
            <a:headEnd/>
            <a:tailEnd/>
          </a:ln>
          <a:effectLst/>
        </p:spPr>
        <p:txBody>
          <a:bodyPr lIns="90000" tIns="45000" rIns="90000" bIns="45000">
            <a:spAutoFit/>
          </a:bodyPr>
          <a:lstStyle/>
          <a:p>
            <a:pPr marL="342900" indent="-342900" hangingPunct="1">
              <a:lnSpc>
                <a:spcPct val="100000"/>
              </a:lnSpc>
              <a:buAutoNum type="arabicPeriod"/>
              <a:tabLst>
                <a:tab pos="723900" algn="l"/>
                <a:tab pos="1447800" algn="l"/>
                <a:tab pos="2171700" algn="l"/>
                <a:tab pos="2895600" algn="l"/>
                <a:tab pos="3619500" algn="l"/>
                <a:tab pos="4343400" algn="l"/>
              </a:tabLst>
            </a:pPr>
            <a:r>
              <a:rPr lang="es-ES" dirty="0" smtClean="0">
                <a:solidFill>
                  <a:srgbClr val="000000"/>
                </a:solidFill>
                <a:latin typeface="Georgia" charset="0"/>
              </a:rPr>
              <a:t>Introducción</a:t>
            </a:r>
            <a:endParaRPr lang="es-ES" dirty="0">
              <a:solidFill>
                <a:srgbClr val="000000"/>
              </a:solidFill>
              <a:latin typeface="Georgia" charset="0"/>
            </a:endParaRPr>
          </a:p>
          <a:p>
            <a:pPr marL="342900" indent="-342900" hangingPunct="1">
              <a:lnSpc>
                <a:spcPct val="100000"/>
              </a:lnSpc>
              <a:tabLst>
                <a:tab pos="723900" algn="l"/>
                <a:tab pos="1447800" algn="l"/>
                <a:tab pos="2171700" algn="l"/>
                <a:tab pos="2895600" algn="l"/>
                <a:tab pos="3619500" algn="l"/>
                <a:tab pos="4343400" algn="l"/>
              </a:tabLst>
            </a:pPr>
            <a:endParaRPr lang="es-ES" dirty="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Lst>
            </a:pPr>
            <a:r>
              <a:rPr lang="es-ES" sz="1400" b="1" dirty="0">
                <a:solidFill>
                  <a:srgbClr val="000000"/>
                </a:solidFill>
                <a:latin typeface="Georgia" charset="0"/>
              </a:rPr>
              <a:t>ARQUIMA </a:t>
            </a:r>
            <a:r>
              <a:rPr lang="es-ES" sz="1400" dirty="0" smtClean="0">
                <a:solidFill>
                  <a:srgbClr val="000000"/>
                </a:solidFill>
                <a:latin typeface="Georgia" charset="0"/>
              </a:rPr>
              <a:t>(</a:t>
            </a:r>
            <a:r>
              <a:rPr lang="es-ES" sz="1400" dirty="0" smtClean="0">
                <a:latin typeface="Georgia" charset="0"/>
                <a:hlinkClick r:id="rId4"/>
              </a:rPr>
              <a:t>www.arquima.net</a:t>
            </a:r>
            <a:r>
              <a:rPr lang="es-ES" sz="1400" dirty="0" smtClean="0">
                <a:solidFill>
                  <a:srgbClr val="000000"/>
                </a:solidFill>
                <a:latin typeface="Georgia" charset="0"/>
              </a:rPr>
              <a:t>)</a:t>
            </a:r>
            <a:r>
              <a:rPr lang="es-ES" sz="1400" b="1" dirty="0" smtClean="0">
                <a:solidFill>
                  <a:srgbClr val="000000"/>
                </a:solidFill>
                <a:latin typeface="Georgia" charset="0"/>
              </a:rPr>
              <a:t> </a:t>
            </a:r>
            <a:r>
              <a:rPr lang="es-ES" sz="1400" dirty="0" smtClean="0">
                <a:solidFill>
                  <a:srgbClr val="000000"/>
                </a:solidFill>
                <a:latin typeface="Georgia" charset="0"/>
              </a:rPr>
              <a:t>es </a:t>
            </a:r>
            <a:r>
              <a:rPr lang="es-ES" sz="1400" dirty="0">
                <a:solidFill>
                  <a:srgbClr val="000000"/>
                </a:solidFill>
                <a:latin typeface="Georgia" charset="0"/>
              </a:rPr>
              <a:t>una </a:t>
            </a:r>
            <a:r>
              <a:rPr lang="es-ES" sz="1400" dirty="0" smtClean="0">
                <a:solidFill>
                  <a:srgbClr val="000000"/>
                </a:solidFill>
                <a:latin typeface="Georgia" charset="0"/>
              </a:rPr>
              <a:t>empresa </a:t>
            </a:r>
            <a:r>
              <a:rPr lang="es-ES" sz="1400" dirty="0">
                <a:solidFill>
                  <a:srgbClr val="000000"/>
                </a:solidFill>
                <a:latin typeface="Georgia" charset="0"/>
              </a:rPr>
              <a:t>con sede en Sant Andreu de la Barca (Barcelona), especializada en la construcción modular con estructura de madera, con una dilatada experiencia en el mercado nacional y en proceso de expansión internacional.</a:t>
            </a:r>
          </a:p>
          <a:p>
            <a:pPr algn="just" hangingPunct="1">
              <a:lnSpc>
                <a:spcPct val="100000"/>
              </a:lnSpc>
              <a:tabLst>
                <a:tab pos="723900" algn="l"/>
                <a:tab pos="1447800" algn="l"/>
                <a:tab pos="2171700" algn="l"/>
                <a:tab pos="2895600" algn="l"/>
                <a:tab pos="3619500" algn="l"/>
                <a:tab pos="4343400" algn="l"/>
              </a:tabLst>
            </a:pPr>
            <a:endParaRPr lang="es-ES" sz="1400" dirty="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Lst>
            </a:pPr>
            <a:r>
              <a:rPr lang="es-ES" sz="1400" b="1" dirty="0">
                <a:solidFill>
                  <a:srgbClr val="000000"/>
                </a:solidFill>
                <a:latin typeface="Georgia" charset="0"/>
              </a:rPr>
              <a:t>ARQUIMA</a:t>
            </a:r>
            <a:r>
              <a:rPr lang="es-ES" sz="1400" dirty="0">
                <a:solidFill>
                  <a:srgbClr val="000000"/>
                </a:solidFill>
                <a:latin typeface="Georgia" charset="0"/>
              </a:rPr>
              <a:t> ha desarrollado dos sistemas constructivos, </a:t>
            </a:r>
            <a:r>
              <a:rPr lang="es-ES" sz="1400" b="1" dirty="0">
                <a:solidFill>
                  <a:srgbClr val="000000"/>
                </a:solidFill>
                <a:latin typeface="Georgia" charset="0"/>
              </a:rPr>
              <a:t>SEA </a:t>
            </a:r>
            <a:r>
              <a:rPr lang="es-ES" sz="1400" dirty="0">
                <a:solidFill>
                  <a:srgbClr val="000000"/>
                </a:solidFill>
                <a:latin typeface="Georgia" charset="0"/>
              </a:rPr>
              <a:t>y</a:t>
            </a:r>
            <a:r>
              <a:rPr lang="es-ES" sz="1400" b="1" dirty="0">
                <a:solidFill>
                  <a:srgbClr val="000000"/>
                </a:solidFill>
                <a:latin typeface="Georgia" charset="0"/>
              </a:rPr>
              <a:t> </a:t>
            </a:r>
            <a:r>
              <a:rPr lang="es-ES" sz="1400" b="1" dirty="0" smtClean="0">
                <a:solidFill>
                  <a:srgbClr val="000000"/>
                </a:solidFill>
                <a:latin typeface="Georgia" charset="0"/>
              </a:rPr>
              <a:t>Ca2d, </a:t>
            </a:r>
            <a:r>
              <a:rPr lang="es-ES" sz="1400" dirty="0">
                <a:solidFill>
                  <a:srgbClr val="000000"/>
                </a:solidFill>
                <a:latin typeface="Georgia" charset="0"/>
              </a:rPr>
              <a:t>que </a:t>
            </a:r>
            <a:r>
              <a:rPr lang="es-ES" sz="1400" dirty="0" smtClean="0">
                <a:solidFill>
                  <a:srgbClr val="000000"/>
                </a:solidFill>
                <a:latin typeface="Georgia" charset="0"/>
              </a:rPr>
              <a:t>le </a:t>
            </a:r>
            <a:r>
              <a:rPr lang="es-ES" sz="1400" dirty="0">
                <a:solidFill>
                  <a:srgbClr val="000000"/>
                </a:solidFill>
                <a:latin typeface="Georgia" charset="0"/>
              </a:rPr>
              <a:t>permiten fabricar cualquier tipo de proyecto de edificación, desde viviendas unifamiliares de una sola planta hasta edificios de cuatro plantas para cualquier tipo de uso.</a:t>
            </a:r>
          </a:p>
          <a:p>
            <a:pPr algn="just" hangingPunct="1">
              <a:lnSpc>
                <a:spcPct val="100000"/>
              </a:lnSpc>
              <a:tabLst>
                <a:tab pos="723900" algn="l"/>
                <a:tab pos="1447800" algn="l"/>
                <a:tab pos="2171700" algn="l"/>
                <a:tab pos="2895600" algn="l"/>
                <a:tab pos="3619500" algn="l"/>
                <a:tab pos="4343400" algn="l"/>
              </a:tabLst>
            </a:pPr>
            <a:endParaRPr lang="es-ES" dirty="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Lst>
            </a:pPr>
            <a:endParaRPr lang="es-ES" dirty="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endParaRPr lang="es-ES" dirty="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endParaRPr lang="es-ES" dirty="0">
              <a:solidFill>
                <a:srgbClr val="000000"/>
              </a:solidFill>
              <a:latin typeface="Georgia" charset="0"/>
            </a:endParaRPr>
          </a:p>
        </p:txBody>
      </p:sp>
      <p:pic>
        <p:nvPicPr>
          <p:cNvPr id="5124" name="Picture 4"/>
          <p:cNvPicPr>
            <a:picLocks noChangeAspect="1" noChangeArrowheads="1"/>
          </p:cNvPicPr>
          <p:nvPr/>
        </p:nvPicPr>
        <p:blipFill>
          <a:blip r:embed="rId5" cstate="print"/>
          <a:srcRect/>
          <a:stretch>
            <a:fillRect/>
          </a:stretch>
        </p:blipFill>
        <p:spPr bwMode="auto">
          <a:xfrm>
            <a:off x="7572375" y="1428750"/>
            <a:ext cx="1420813" cy="1000125"/>
          </a:xfrm>
          <a:prstGeom prst="rect">
            <a:avLst/>
          </a:prstGeom>
          <a:noFill/>
          <a:ln w="9360">
            <a:noFill/>
            <a:miter lim="800000"/>
            <a:headEnd/>
            <a:tailEnd/>
          </a:ln>
          <a:effectLst/>
        </p:spPr>
      </p:pic>
      <p:pic>
        <p:nvPicPr>
          <p:cNvPr id="6" name="5 Imagen" descr="Arquima 1.jpg"/>
          <p:cNvPicPr>
            <a:picLocks noChangeAspect="1"/>
          </p:cNvPicPr>
          <p:nvPr/>
        </p:nvPicPr>
        <p:blipFill>
          <a:blip r:embed="rId6" cstate="print"/>
          <a:stretch>
            <a:fillRect/>
          </a:stretch>
        </p:blipFill>
        <p:spPr>
          <a:xfrm>
            <a:off x="5580112" y="3645024"/>
            <a:ext cx="3260498" cy="2174752"/>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cstate="print"/>
          <a:srcRect/>
          <a:stretch>
            <a:fillRect/>
          </a:stretch>
        </p:blipFill>
        <p:spPr bwMode="auto">
          <a:xfrm>
            <a:off x="3071813" y="428625"/>
            <a:ext cx="2995612" cy="1592263"/>
          </a:xfrm>
          <a:prstGeom prst="rect">
            <a:avLst/>
          </a:prstGeom>
          <a:noFill/>
          <a:ln w="9525">
            <a:noFill/>
            <a:round/>
            <a:headEnd/>
            <a:tailEnd/>
          </a:ln>
          <a:effectLst/>
        </p:spPr>
      </p:pic>
      <p:sp>
        <p:nvSpPr>
          <p:cNvPr id="8194" name="Rectangle 2"/>
          <p:cNvSpPr>
            <a:spLocks noChangeArrowheads="1"/>
          </p:cNvSpPr>
          <p:nvPr/>
        </p:nvSpPr>
        <p:spPr bwMode="auto">
          <a:xfrm>
            <a:off x="642938" y="2436813"/>
            <a:ext cx="5000625" cy="4430528"/>
          </a:xfrm>
          <a:prstGeom prst="rect">
            <a:avLst/>
          </a:prstGeom>
          <a:noFill/>
          <a:ln w="9525">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Lst>
            </a:pPr>
            <a:r>
              <a:rPr lang="es-ES" dirty="0" smtClean="0">
                <a:solidFill>
                  <a:srgbClr val="000000"/>
                </a:solidFill>
                <a:latin typeface="Georgia" charset="0"/>
              </a:rPr>
              <a:t>2. </a:t>
            </a:r>
            <a:r>
              <a:rPr lang="es-ES" dirty="0">
                <a:solidFill>
                  <a:srgbClr val="000000"/>
                </a:solidFill>
                <a:latin typeface="Georgia" charset="0"/>
              </a:rPr>
              <a:t>Historia</a:t>
            </a:r>
          </a:p>
          <a:p>
            <a:pPr hangingPunct="1">
              <a:lnSpc>
                <a:spcPct val="100000"/>
              </a:lnSpc>
              <a:tabLst>
                <a:tab pos="723900" algn="l"/>
                <a:tab pos="1447800" algn="l"/>
                <a:tab pos="2171700" algn="l"/>
                <a:tab pos="2895600" algn="l"/>
                <a:tab pos="3619500" algn="l"/>
                <a:tab pos="4343400" algn="l"/>
              </a:tabLst>
            </a:pPr>
            <a:endParaRPr lang="es-ES" dirty="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Lst>
            </a:pPr>
            <a:r>
              <a:rPr lang="es-ES" sz="1400" b="1" dirty="0">
                <a:solidFill>
                  <a:srgbClr val="000000"/>
                </a:solidFill>
                <a:latin typeface="Georgia" charset="0"/>
              </a:rPr>
              <a:t>Arquitectura e Ingeniería de la Madera, </a:t>
            </a:r>
            <a:r>
              <a:rPr lang="es-ES" sz="1400" b="1" dirty="0" smtClean="0">
                <a:solidFill>
                  <a:srgbClr val="000000"/>
                </a:solidFill>
                <a:latin typeface="Georgia" charset="0"/>
              </a:rPr>
              <a:t>S.L., </a:t>
            </a:r>
            <a:r>
              <a:rPr lang="es-ES" sz="1400" b="1" dirty="0">
                <a:solidFill>
                  <a:srgbClr val="000000"/>
                </a:solidFill>
                <a:latin typeface="Georgia" charset="0"/>
              </a:rPr>
              <a:t>(ARQUIMA), </a:t>
            </a:r>
            <a:r>
              <a:rPr lang="es-ES" sz="1400" dirty="0">
                <a:solidFill>
                  <a:srgbClr val="000000"/>
                </a:solidFill>
                <a:latin typeface="Georgia" charset="0"/>
              </a:rPr>
              <a:t>fue </a:t>
            </a:r>
            <a:r>
              <a:rPr lang="es-ES" sz="1400" dirty="0" smtClean="0">
                <a:solidFill>
                  <a:srgbClr val="000000"/>
                </a:solidFill>
                <a:latin typeface="Georgia" charset="0"/>
              </a:rPr>
              <a:t>fundada por </a:t>
            </a:r>
            <a:r>
              <a:rPr lang="es-ES" sz="1400" dirty="0">
                <a:solidFill>
                  <a:srgbClr val="000000"/>
                </a:solidFill>
                <a:latin typeface="Georgia" charset="0"/>
              </a:rPr>
              <a:t>su actual gerente, </a:t>
            </a:r>
            <a:r>
              <a:rPr lang="es-ES" sz="1400" b="1" dirty="0">
                <a:solidFill>
                  <a:srgbClr val="000000"/>
                </a:solidFill>
                <a:latin typeface="Georgia" charset="0"/>
              </a:rPr>
              <a:t>José Antonio González, </a:t>
            </a:r>
            <a:r>
              <a:rPr lang="es-ES" sz="1400" dirty="0">
                <a:solidFill>
                  <a:srgbClr val="000000"/>
                </a:solidFill>
                <a:latin typeface="Georgia" charset="0"/>
              </a:rPr>
              <a:t>que </a:t>
            </a:r>
            <a:r>
              <a:rPr lang="es-ES" sz="1400" dirty="0" smtClean="0">
                <a:solidFill>
                  <a:srgbClr val="000000"/>
                </a:solidFill>
                <a:latin typeface="Georgia" charset="0"/>
              </a:rPr>
              <a:t>acumula más de quince años de experiencia en el sector.</a:t>
            </a:r>
            <a:endParaRPr lang="es-ES" sz="1400" dirty="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endParaRPr lang="es-ES" sz="1400" dirty="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Lst>
            </a:pPr>
            <a:r>
              <a:rPr lang="es-ES" sz="1400" b="1" dirty="0" smtClean="0">
                <a:solidFill>
                  <a:srgbClr val="000000"/>
                </a:solidFill>
                <a:latin typeface="Georgia" charset="0"/>
              </a:rPr>
              <a:t>ARQUIMA</a:t>
            </a:r>
            <a:r>
              <a:rPr lang="es-ES" sz="1400" dirty="0" smtClean="0">
                <a:solidFill>
                  <a:srgbClr val="000000"/>
                </a:solidFill>
                <a:latin typeface="Georgia" charset="0"/>
              </a:rPr>
              <a:t> innova en sus inicios con un proceso industrializado propio para la fabricación de edificios con estructura de entramado ligero de madera con niveles muy elevados de prefabricación, que denomina </a:t>
            </a:r>
            <a:r>
              <a:rPr lang="es-ES" sz="1400" b="1" dirty="0" smtClean="0">
                <a:solidFill>
                  <a:srgbClr val="000000"/>
                </a:solidFill>
                <a:latin typeface="Georgia" charset="0"/>
              </a:rPr>
              <a:t>SEA</a:t>
            </a:r>
            <a:r>
              <a:rPr lang="es-ES" sz="1400" dirty="0" smtClean="0">
                <a:solidFill>
                  <a:srgbClr val="000000"/>
                </a:solidFill>
                <a:latin typeface="Georgia" charset="0"/>
              </a:rPr>
              <a:t>.</a:t>
            </a:r>
            <a:endParaRPr lang="es-ES" sz="1400" dirty="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Lst>
            </a:pPr>
            <a:endParaRPr lang="es-ES" sz="1400" dirty="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Lst>
            </a:pPr>
            <a:r>
              <a:rPr lang="es-ES" sz="1400" dirty="0" smtClean="0">
                <a:solidFill>
                  <a:srgbClr val="000000"/>
                </a:solidFill>
                <a:latin typeface="Georgia" charset="0"/>
              </a:rPr>
              <a:t>Posteriormente </a:t>
            </a:r>
            <a:r>
              <a:rPr lang="es-ES" sz="1400" b="1" dirty="0" smtClean="0">
                <a:solidFill>
                  <a:srgbClr val="000000"/>
                </a:solidFill>
                <a:latin typeface="Georgia" charset="0"/>
              </a:rPr>
              <a:t>ARQUIMA</a:t>
            </a:r>
            <a:r>
              <a:rPr lang="es-ES" sz="1400" dirty="0" smtClean="0">
                <a:solidFill>
                  <a:srgbClr val="000000"/>
                </a:solidFill>
                <a:latin typeface="Georgia" charset="0"/>
              </a:rPr>
              <a:t> desarrolla en paralelo un nuevo sistema constructivo modular que denomina </a:t>
            </a:r>
            <a:r>
              <a:rPr lang="es-ES" sz="1400" b="1" dirty="0" smtClean="0">
                <a:solidFill>
                  <a:srgbClr val="000000"/>
                </a:solidFill>
                <a:latin typeface="Georgia" charset="0"/>
              </a:rPr>
              <a:t>Ca2d</a:t>
            </a:r>
            <a:r>
              <a:rPr lang="es-ES" sz="1400" dirty="0" smtClean="0">
                <a:solidFill>
                  <a:srgbClr val="000000"/>
                </a:solidFill>
                <a:latin typeface="Georgia" charset="0"/>
              </a:rPr>
              <a:t>, específico para proyectos de edificios en altura y se construye un primer edificio en </a:t>
            </a:r>
            <a:r>
              <a:rPr lang="es-ES" sz="1400" dirty="0">
                <a:solidFill>
                  <a:srgbClr val="000000"/>
                </a:solidFill>
                <a:latin typeface="Georgia" charset="0"/>
              </a:rPr>
              <a:t>Llinars del Vallès (Barcelona</a:t>
            </a:r>
            <a:r>
              <a:rPr lang="es-ES" sz="1400" dirty="0" smtClean="0">
                <a:solidFill>
                  <a:srgbClr val="000000"/>
                </a:solidFill>
                <a:latin typeface="Georgia" charset="0"/>
              </a:rPr>
              <a:t>) con este nuevo sistema constructivo.</a:t>
            </a:r>
            <a:endParaRPr lang="es-ES" sz="1400" dirty="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endParaRPr lang="es-ES" dirty="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endParaRPr lang="es-ES" dirty="0">
              <a:solidFill>
                <a:srgbClr val="000000"/>
              </a:solidFill>
              <a:latin typeface="Georgia" charset="0"/>
            </a:endParaRPr>
          </a:p>
        </p:txBody>
      </p:sp>
      <p:pic>
        <p:nvPicPr>
          <p:cNvPr id="8196" name="Picture 4"/>
          <p:cNvPicPr>
            <a:picLocks noChangeAspect="1" noChangeArrowheads="1"/>
          </p:cNvPicPr>
          <p:nvPr/>
        </p:nvPicPr>
        <p:blipFill>
          <a:blip r:embed="rId4" cstate="print"/>
          <a:srcRect/>
          <a:stretch>
            <a:fillRect/>
          </a:stretch>
        </p:blipFill>
        <p:spPr bwMode="auto">
          <a:xfrm>
            <a:off x="7572375" y="1428750"/>
            <a:ext cx="1420813" cy="1000125"/>
          </a:xfrm>
          <a:prstGeom prst="rect">
            <a:avLst/>
          </a:prstGeom>
          <a:noFill/>
          <a:ln w="9360">
            <a:noFill/>
            <a:miter lim="800000"/>
            <a:headEnd/>
            <a:tailEnd/>
          </a:ln>
          <a:effectLst/>
        </p:spPr>
      </p:pic>
      <p:pic>
        <p:nvPicPr>
          <p:cNvPr id="9" name="Picture 3"/>
          <p:cNvPicPr>
            <a:picLocks noChangeAspect="1" noChangeArrowheads="1"/>
          </p:cNvPicPr>
          <p:nvPr/>
        </p:nvPicPr>
        <p:blipFill>
          <a:blip r:embed="rId5" cstate="print"/>
          <a:srcRect/>
          <a:stretch>
            <a:fillRect/>
          </a:stretch>
        </p:blipFill>
        <p:spPr bwMode="auto">
          <a:xfrm>
            <a:off x="5796136" y="3204186"/>
            <a:ext cx="3010383" cy="2673086"/>
          </a:xfrm>
          <a:prstGeom prst="rect">
            <a:avLst/>
          </a:prstGeom>
          <a:solidFill>
            <a:srgbClr val="EDEDED"/>
          </a:solidFill>
          <a:ln w="88920">
            <a:solidFill>
              <a:srgbClr val="FFFFFF"/>
            </a:solid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cstate="print"/>
          <a:srcRect/>
          <a:stretch>
            <a:fillRect/>
          </a:stretch>
        </p:blipFill>
        <p:spPr bwMode="auto">
          <a:xfrm>
            <a:off x="3071813" y="428625"/>
            <a:ext cx="2995612" cy="1592263"/>
          </a:xfrm>
          <a:prstGeom prst="rect">
            <a:avLst/>
          </a:prstGeom>
          <a:noFill/>
          <a:ln w="9525">
            <a:noFill/>
            <a:round/>
            <a:headEnd/>
            <a:tailEnd/>
          </a:ln>
          <a:effectLst/>
        </p:spPr>
      </p:pic>
      <p:sp>
        <p:nvSpPr>
          <p:cNvPr id="9218" name="Rectangle 2"/>
          <p:cNvSpPr>
            <a:spLocks noChangeArrowheads="1"/>
          </p:cNvSpPr>
          <p:nvPr/>
        </p:nvSpPr>
        <p:spPr bwMode="auto">
          <a:xfrm>
            <a:off x="323528" y="2782377"/>
            <a:ext cx="5214937" cy="3814975"/>
          </a:xfrm>
          <a:prstGeom prst="rect">
            <a:avLst/>
          </a:prstGeom>
          <a:noFill/>
          <a:ln w="9525">
            <a:noFill/>
            <a:round/>
            <a:headEnd/>
            <a:tailEnd/>
          </a:ln>
          <a:effectLst/>
        </p:spPr>
        <p:txBody>
          <a:bodyPr lIns="90000" tIns="45000" rIns="90000" bIns="45000">
            <a:spAutoFit/>
          </a:bodyPr>
          <a:lstStyle/>
          <a:p>
            <a:pPr algn="just" hangingPunct="1">
              <a:lnSpc>
                <a:spcPct val="100000"/>
              </a:lnSpc>
              <a:tabLst>
                <a:tab pos="723900" algn="l"/>
                <a:tab pos="1447800" algn="l"/>
                <a:tab pos="2171700" algn="l"/>
                <a:tab pos="2895600" algn="l"/>
                <a:tab pos="3619500" algn="l"/>
                <a:tab pos="4343400" algn="l"/>
                <a:tab pos="5067300" algn="l"/>
              </a:tabLst>
            </a:pPr>
            <a:r>
              <a:rPr lang="es-ES" sz="1400" b="1" dirty="0">
                <a:solidFill>
                  <a:srgbClr val="000000"/>
                </a:solidFill>
                <a:latin typeface="Georgia" charset="0"/>
              </a:rPr>
              <a:t>ARQUIMA</a:t>
            </a:r>
            <a:r>
              <a:rPr lang="es-ES" sz="1400" dirty="0">
                <a:solidFill>
                  <a:srgbClr val="000000"/>
                </a:solidFill>
                <a:latin typeface="Georgia" charset="0"/>
              </a:rPr>
              <a:t> cede el edificio de manera gratuita al </a:t>
            </a:r>
            <a:r>
              <a:rPr lang="es-ES" sz="1400" dirty="0" smtClean="0">
                <a:solidFill>
                  <a:srgbClr val="000000"/>
                </a:solidFill>
                <a:latin typeface="Georgia" charset="0"/>
              </a:rPr>
              <a:t>Ayuntamiento </a:t>
            </a:r>
            <a:r>
              <a:rPr lang="es-ES" sz="1400" dirty="0">
                <a:solidFill>
                  <a:srgbClr val="000000"/>
                </a:solidFill>
                <a:latin typeface="Georgia" charset="0"/>
              </a:rPr>
              <a:t>de Llinars del Vallès  (Barcelona), que a su vez lo destina a la Cruz Roja y a la Asociación de Defensa Forestal. </a:t>
            </a:r>
          </a:p>
          <a:p>
            <a:pPr algn="just" hangingPunct="1">
              <a:lnSpc>
                <a:spcPct val="100000"/>
              </a:lnSpc>
              <a:tabLst>
                <a:tab pos="723900" algn="l"/>
                <a:tab pos="1447800" algn="l"/>
                <a:tab pos="2171700" algn="l"/>
                <a:tab pos="2895600" algn="l"/>
                <a:tab pos="3619500" algn="l"/>
                <a:tab pos="4343400" algn="l"/>
                <a:tab pos="5067300" algn="l"/>
              </a:tabLst>
            </a:pPr>
            <a:endParaRPr lang="es-ES" sz="1400" dirty="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 pos="5067300" algn="l"/>
              </a:tabLst>
            </a:pPr>
            <a:r>
              <a:rPr lang="es-ES" sz="1400" dirty="0">
                <a:solidFill>
                  <a:srgbClr val="000000"/>
                </a:solidFill>
                <a:latin typeface="Georgia" charset="0"/>
              </a:rPr>
              <a:t>A la inauguración del edificio asiste el </a:t>
            </a:r>
            <a:r>
              <a:rPr lang="es-ES" sz="1400" i="1" dirty="0">
                <a:solidFill>
                  <a:srgbClr val="000000"/>
                </a:solidFill>
                <a:latin typeface="Georgia" charset="0"/>
              </a:rPr>
              <a:t>Conseller d’Economia </a:t>
            </a:r>
            <a:r>
              <a:rPr lang="es-ES" sz="1400" i="1" dirty="0" smtClean="0">
                <a:solidFill>
                  <a:srgbClr val="000000"/>
                </a:solidFill>
                <a:latin typeface="Georgia" charset="0"/>
              </a:rPr>
              <a:t>i </a:t>
            </a:r>
            <a:r>
              <a:rPr lang="es-ES" sz="1400" i="1" dirty="0">
                <a:solidFill>
                  <a:srgbClr val="000000"/>
                </a:solidFill>
                <a:latin typeface="Georgia" charset="0"/>
              </a:rPr>
              <a:t>Empresa</a:t>
            </a:r>
            <a:r>
              <a:rPr lang="es-ES" sz="1400" dirty="0">
                <a:solidFill>
                  <a:srgbClr val="000000"/>
                </a:solidFill>
                <a:latin typeface="Georgia" charset="0"/>
              </a:rPr>
              <a:t>, Felip Puig, y </a:t>
            </a:r>
            <a:r>
              <a:rPr lang="es-ES" sz="1400" i="1" dirty="0">
                <a:solidFill>
                  <a:srgbClr val="000000"/>
                </a:solidFill>
                <a:latin typeface="Georgia" charset="0"/>
              </a:rPr>
              <a:t>el Director General </a:t>
            </a:r>
            <a:r>
              <a:rPr lang="es-ES" sz="1400" i="1" dirty="0" smtClean="0">
                <a:solidFill>
                  <a:srgbClr val="000000"/>
                </a:solidFill>
                <a:latin typeface="Georgia" charset="0"/>
              </a:rPr>
              <a:t>d’Indústria</a:t>
            </a:r>
            <a:r>
              <a:rPr lang="es-ES" sz="1400" dirty="0" smtClean="0">
                <a:solidFill>
                  <a:srgbClr val="000000"/>
                </a:solidFill>
                <a:latin typeface="Georgia" charset="0"/>
              </a:rPr>
              <a:t>, Antoni </a:t>
            </a:r>
            <a:r>
              <a:rPr lang="es-ES" sz="1400" dirty="0" err="1" smtClean="0">
                <a:solidFill>
                  <a:srgbClr val="000000"/>
                </a:solidFill>
                <a:latin typeface="Georgia" charset="0"/>
              </a:rPr>
              <a:t>Maria</a:t>
            </a:r>
            <a:r>
              <a:rPr lang="es-ES" sz="1400" dirty="0" smtClean="0">
                <a:solidFill>
                  <a:srgbClr val="000000"/>
                </a:solidFill>
                <a:latin typeface="Georgia" charset="0"/>
              </a:rPr>
              <a:t> </a:t>
            </a:r>
            <a:r>
              <a:rPr lang="es-ES" sz="1400" dirty="0">
                <a:solidFill>
                  <a:srgbClr val="000000"/>
                </a:solidFill>
                <a:latin typeface="Georgia" charset="0"/>
              </a:rPr>
              <a:t>Grau, de la Generalitat de Catalunya y tiene </a:t>
            </a:r>
            <a:r>
              <a:rPr lang="es-ES" sz="1400" dirty="0" smtClean="0">
                <a:solidFill>
                  <a:srgbClr val="000000"/>
                </a:solidFill>
                <a:latin typeface="Georgia" charset="0"/>
              </a:rPr>
              <a:t>una </a:t>
            </a:r>
            <a:r>
              <a:rPr lang="es-ES" sz="1400" dirty="0">
                <a:solidFill>
                  <a:srgbClr val="000000"/>
                </a:solidFill>
                <a:latin typeface="Georgia" charset="0"/>
              </a:rPr>
              <a:t>gran repercusión mediática.</a:t>
            </a:r>
          </a:p>
          <a:p>
            <a:pPr algn="just" hangingPunct="1">
              <a:lnSpc>
                <a:spcPct val="100000"/>
              </a:lnSpc>
              <a:tabLst>
                <a:tab pos="723900" algn="l"/>
                <a:tab pos="1447800" algn="l"/>
                <a:tab pos="2171700" algn="l"/>
                <a:tab pos="2895600" algn="l"/>
                <a:tab pos="3619500" algn="l"/>
                <a:tab pos="4343400" algn="l"/>
                <a:tab pos="5067300" algn="l"/>
              </a:tabLst>
            </a:pPr>
            <a:endParaRPr lang="es-ES" sz="1400" dirty="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 pos="5067300" algn="l"/>
              </a:tabLst>
            </a:pPr>
            <a:r>
              <a:rPr lang="es-ES" sz="1400" b="1" dirty="0" smtClean="0">
                <a:solidFill>
                  <a:srgbClr val="000000"/>
                </a:solidFill>
                <a:latin typeface="Georgia" charset="0"/>
              </a:rPr>
              <a:t>ARQUIMA</a:t>
            </a:r>
            <a:r>
              <a:rPr lang="es-ES" sz="1400" dirty="0" smtClean="0">
                <a:solidFill>
                  <a:srgbClr val="000000"/>
                </a:solidFill>
                <a:latin typeface="Georgia" charset="0"/>
              </a:rPr>
              <a:t> </a:t>
            </a:r>
            <a:r>
              <a:rPr lang="es-ES" sz="1400" dirty="0">
                <a:solidFill>
                  <a:srgbClr val="000000"/>
                </a:solidFill>
                <a:latin typeface="Georgia" charset="0"/>
              </a:rPr>
              <a:t>inicia, de la mano de </a:t>
            </a:r>
            <a:r>
              <a:rPr lang="es-ES" sz="1400" dirty="0" smtClean="0">
                <a:solidFill>
                  <a:srgbClr val="000000"/>
                </a:solidFill>
                <a:latin typeface="Georgia" charset="0"/>
              </a:rPr>
              <a:t>ACC10, un </a:t>
            </a:r>
            <a:r>
              <a:rPr lang="es-ES" sz="1400" dirty="0">
                <a:solidFill>
                  <a:srgbClr val="000000"/>
                </a:solidFill>
                <a:latin typeface="Georgia" charset="0"/>
              </a:rPr>
              <a:t>programa de exportación con el que pretende llevar </a:t>
            </a:r>
            <a:r>
              <a:rPr lang="es-ES" sz="1400" dirty="0" smtClean="0">
                <a:solidFill>
                  <a:srgbClr val="000000"/>
                </a:solidFill>
                <a:latin typeface="Georgia" charset="0"/>
              </a:rPr>
              <a:t>sus sistemas </a:t>
            </a:r>
            <a:r>
              <a:rPr lang="es-ES" sz="1400" dirty="0">
                <a:solidFill>
                  <a:srgbClr val="000000"/>
                </a:solidFill>
                <a:latin typeface="Georgia" charset="0"/>
              </a:rPr>
              <a:t>de construcción modular al mercado </a:t>
            </a:r>
            <a:r>
              <a:rPr lang="es-ES" sz="1400" dirty="0" smtClean="0">
                <a:solidFill>
                  <a:srgbClr val="000000"/>
                </a:solidFill>
                <a:latin typeface="Georgia" charset="0"/>
              </a:rPr>
              <a:t>internacional. Ya se han estudiado varios proyectos en Europa, en especial en Francia y Malta, que se esperan poder materializar en un futuro próximo.</a:t>
            </a:r>
          </a:p>
          <a:p>
            <a:pPr algn="just" hangingPunct="1">
              <a:lnSpc>
                <a:spcPct val="100000"/>
              </a:lnSpc>
              <a:tabLst>
                <a:tab pos="723900" algn="l"/>
                <a:tab pos="1447800" algn="l"/>
                <a:tab pos="2171700" algn="l"/>
                <a:tab pos="2895600" algn="l"/>
                <a:tab pos="3619500" algn="l"/>
                <a:tab pos="4343400" algn="l"/>
                <a:tab pos="5067300" algn="l"/>
              </a:tabLst>
            </a:pPr>
            <a:endParaRPr lang="es-ES" sz="1400" dirty="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 pos="5067300" algn="l"/>
              </a:tabLst>
            </a:pPr>
            <a:endParaRPr lang="es-ES" sz="1400" dirty="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 pos="5067300" algn="l"/>
              </a:tabLst>
            </a:pPr>
            <a:endParaRPr lang="es-ES" dirty="0">
              <a:solidFill>
                <a:srgbClr val="000000"/>
              </a:solidFill>
              <a:latin typeface="Georgia" charset="0"/>
            </a:endParaRPr>
          </a:p>
        </p:txBody>
      </p:sp>
      <p:pic>
        <p:nvPicPr>
          <p:cNvPr id="9220" name="Picture 4"/>
          <p:cNvPicPr>
            <a:picLocks noChangeAspect="1" noChangeArrowheads="1"/>
          </p:cNvPicPr>
          <p:nvPr/>
        </p:nvPicPr>
        <p:blipFill>
          <a:blip r:embed="rId4" cstate="print"/>
          <a:srcRect/>
          <a:stretch>
            <a:fillRect/>
          </a:stretch>
        </p:blipFill>
        <p:spPr bwMode="auto">
          <a:xfrm>
            <a:off x="7572375" y="1428750"/>
            <a:ext cx="1420813" cy="1000125"/>
          </a:xfrm>
          <a:prstGeom prst="rect">
            <a:avLst/>
          </a:prstGeom>
          <a:noFill/>
          <a:ln w="9360">
            <a:noFill/>
            <a:miter lim="800000"/>
            <a:headEnd/>
            <a:tailEnd/>
          </a:ln>
          <a:effectLst/>
        </p:spPr>
      </p:pic>
      <p:pic>
        <p:nvPicPr>
          <p:cNvPr id="38913" name="Picture 1" descr="C:\Users\Public\DOCUMENTOS RED OFICINA ARQUIMA\Pagina Web\WEB JULIO 2014\IMÁGENES\CALELLA DE PALAFRUGELL\CalellaP03.jpg"/>
          <p:cNvPicPr>
            <a:picLocks noChangeAspect="1" noChangeArrowheads="1"/>
          </p:cNvPicPr>
          <p:nvPr/>
        </p:nvPicPr>
        <p:blipFill>
          <a:blip r:embed="rId5" cstate="print"/>
          <a:srcRect/>
          <a:stretch>
            <a:fillRect/>
          </a:stretch>
        </p:blipFill>
        <p:spPr bwMode="auto">
          <a:xfrm>
            <a:off x="5698706" y="2739008"/>
            <a:ext cx="3121766" cy="1626096"/>
          </a:xfrm>
          <a:prstGeom prst="rect">
            <a:avLst/>
          </a:prstGeom>
          <a:noFill/>
        </p:spPr>
      </p:pic>
      <p:pic>
        <p:nvPicPr>
          <p:cNvPr id="38914" name="Picture 2" descr="C:\Users\Public\DOCUMENTOS RED OFICINA ARQUIMA\Pagina Web\WEB JULIO 2014\IMÁGENES\CASA CORBERA\sl-2.jpg.jpg"/>
          <p:cNvPicPr>
            <a:picLocks noChangeAspect="1" noChangeArrowheads="1"/>
          </p:cNvPicPr>
          <p:nvPr/>
        </p:nvPicPr>
        <p:blipFill>
          <a:blip r:embed="rId6" cstate="print"/>
          <a:srcRect/>
          <a:stretch>
            <a:fillRect/>
          </a:stretch>
        </p:blipFill>
        <p:spPr bwMode="auto">
          <a:xfrm>
            <a:off x="5724128" y="4408434"/>
            <a:ext cx="3096345" cy="1612854"/>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cstate="print"/>
          <a:srcRect/>
          <a:stretch>
            <a:fillRect/>
          </a:stretch>
        </p:blipFill>
        <p:spPr bwMode="auto">
          <a:xfrm>
            <a:off x="3071813" y="428625"/>
            <a:ext cx="2995612" cy="1592263"/>
          </a:xfrm>
          <a:prstGeom prst="rect">
            <a:avLst/>
          </a:prstGeom>
          <a:noFill/>
          <a:ln w="9525">
            <a:noFill/>
            <a:round/>
            <a:headEnd/>
            <a:tailEnd/>
          </a:ln>
          <a:effectLst/>
        </p:spPr>
      </p:pic>
      <p:sp>
        <p:nvSpPr>
          <p:cNvPr id="10242" name="Rectangle 2"/>
          <p:cNvSpPr>
            <a:spLocks noChangeArrowheads="1"/>
          </p:cNvSpPr>
          <p:nvPr/>
        </p:nvSpPr>
        <p:spPr bwMode="auto">
          <a:xfrm>
            <a:off x="467544" y="2492896"/>
            <a:ext cx="5326472" cy="4786346"/>
          </a:xfrm>
          <a:prstGeom prst="rect">
            <a:avLst/>
          </a:prstGeom>
          <a:noFill/>
          <a:ln w="9525">
            <a:noFill/>
            <a:round/>
            <a:headEnd/>
            <a:tailEnd/>
          </a:ln>
          <a:effectLst/>
        </p:spPr>
        <p:txBody>
          <a:bodyPr wrap="square" lIns="90000" tIns="45000" rIns="90000" bIns="45000">
            <a:spAutoFit/>
          </a:bodyPr>
          <a:lstStyle/>
          <a:p>
            <a:pPr algn="just" hangingPunct="1">
              <a:lnSpc>
                <a:spcPct val="100000"/>
              </a:lnSpc>
              <a:tabLst>
                <a:tab pos="723900" algn="l"/>
                <a:tab pos="1447800" algn="l"/>
                <a:tab pos="2171700" algn="l"/>
                <a:tab pos="2895600" algn="l"/>
                <a:tab pos="3619500" algn="l"/>
                <a:tab pos="4343400" algn="l"/>
                <a:tab pos="5067300" algn="l"/>
              </a:tabLst>
            </a:pPr>
            <a:r>
              <a:rPr lang="es-ES" sz="1400" dirty="0" smtClean="0">
                <a:solidFill>
                  <a:srgbClr val="000000"/>
                </a:solidFill>
                <a:latin typeface="Georgia" charset="0"/>
              </a:rPr>
              <a:t>A mediados de 2013, </a:t>
            </a:r>
            <a:r>
              <a:rPr lang="es-ES" sz="1400" b="1" dirty="0" smtClean="0">
                <a:solidFill>
                  <a:srgbClr val="000000"/>
                </a:solidFill>
                <a:latin typeface="Georgia" charset="0"/>
              </a:rPr>
              <a:t>ARQUIMA</a:t>
            </a:r>
            <a:r>
              <a:rPr lang="es-ES" sz="1400" dirty="0" smtClean="0">
                <a:solidFill>
                  <a:srgbClr val="000000"/>
                </a:solidFill>
                <a:latin typeface="Georgia" charset="0"/>
              </a:rPr>
              <a:t> se traslada a unas nuevas instalaciones, donde dispone de fábrica y de oficinas en un mismo edificio.</a:t>
            </a:r>
          </a:p>
          <a:p>
            <a:pPr algn="just" hangingPunct="1">
              <a:lnSpc>
                <a:spcPct val="100000"/>
              </a:lnSpc>
              <a:tabLst>
                <a:tab pos="723900" algn="l"/>
                <a:tab pos="1447800" algn="l"/>
                <a:tab pos="2171700" algn="l"/>
                <a:tab pos="2895600" algn="l"/>
                <a:tab pos="3619500" algn="l"/>
                <a:tab pos="4343400" algn="l"/>
                <a:tab pos="5067300" algn="l"/>
              </a:tabLst>
            </a:pPr>
            <a:endParaRPr lang="es-ES_tradnl" sz="1400" dirty="0" smtClean="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 pos="5067300" algn="l"/>
              </a:tabLst>
            </a:pPr>
            <a:r>
              <a:rPr lang="es-ES_tradnl" sz="1400" dirty="0" smtClean="0">
                <a:solidFill>
                  <a:srgbClr val="000000"/>
                </a:solidFill>
                <a:latin typeface="Georgia" charset="0"/>
              </a:rPr>
              <a:t>A principios de 2014 vuelve a ampliar sus instalaciones con una nueva  planta de producción.</a:t>
            </a:r>
            <a:endParaRPr lang="es-ES" sz="1400" b="1" dirty="0" smtClean="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 pos="5067300" algn="l"/>
              </a:tabLst>
            </a:pPr>
            <a:endParaRPr lang="es-ES" dirty="0">
              <a:solidFill>
                <a:srgbClr val="000000"/>
              </a:solidFill>
            </a:endParaRPr>
          </a:p>
          <a:p>
            <a:pPr algn="just" hangingPunct="1">
              <a:lnSpc>
                <a:spcPct val="100000"/>
              </a:lnSpc>
              <a:tabLst>
                <a:tab pos="723900" algn="l"/>
                <a:tab pos="1447800" algn="l"/>
                <a:tab pos="2171700" algn="l"/>
                <a:tab pos="2895600" algn="l"/>
                <a:tab pos="3619500" algn="l"/>
                <a:tab pos="4343400" algn="l"/>
                <a:tab pos="5067300" algn="l"/>
              </a:tabLst>
            </a:pPr>
            <a:r>
              <a:rPr lang="es-ES" sz="1400" dirty="0">
                <a:solidFill>
                  <a:srgbClr val="000000"/>
                </a:solidFill>
                <a:latin typeface="Georgia" charset="0"/>
              </a:rPr>
              <a:t>En enero </a:t>
            </a:r>
            <a:r>
              <a:rPr lang="es-ES" sz="1400" dirty="0" smtClean="0">
                <a:solidFill>
                  <a:srgbClr val="000000"/>
                </a:solidFill>
                <a:latin typeface="Georgia" charset="0"/>
              </a:rPr>
              <a:t>del 2014, </a:t>
            </a:r>
            <a:r>
              <a:rPr lang="es-ES" sz="1400" b="1" dirty="0" smtClean="0">
                <a:solidFill>
                  <a:srgbClr val="000000"/>
                </a:solidFill>
                <a:latin typeface="Georgia" charset="0"/>
              </a:rPr>
              <a:t>ARQUIMA</a:t>
            </a:r>
            <a:r>
              <a:rPr lang="es-ES" sz="1400" dirty="0" smtClean="0">
                <a:solidFill>
                  <a:srgbClr val="000000"/>
                </a:solidFill>
                <a:latin typeface="Georgia" charset="0"/>
              </a:rPr>
              <a:t> firma </a:t>
            </a:r>
            <a:r>
              <a:rPr lang="es-ES" sz="1400" dirty="0">
                <a:solidFill>
                  <a:srgbClr val="000000"/>
                </a:solidFill>
                <a:latin typeface="Georgia" charset="0"/>
              </a:rPr>
              <a:t>un acuerdo </a:t>
            </a:r>
            <a:r>
              <a:rPr lang="es-ES" sz="1400" dirty="0" smtClean="0">
                <a:solidFill>
                  <a:srgbClr val="000000"/>
                </a:solidFill>
                <a:latin typeface="Georgia" charset="0"/>
              </a:rPr>
              <a:t>de colaboración </a:t>
            </a:r>
            <a:r>
              <a:rPr lang="es-ES" sz="1400" dirty="0">
                <a:solidFill>
                  <a:srgbClr val="000000"/>
                </a:solidFill>
                <a:latin typeface="Georgia" charset="0"/>
              </a:rPr>
              <a:t>con </a:t>
            </a:r>
            <a:r>
              <a:rPr lang="es-ES" sz="1400" dirty="0" smtClean="0">
                <a:solidFill>
                  <a:srgbClr val="000000"/>
                </a:solidFill>
                <a:latin typeface="Georgia" charset="0"/>
              </a:rPr>
              <a:t>A-Cero</a:t>
            </a:r>
            <a:r>
              <a:rPr lang="es-ES" sz="1400" dirty="0">
                <a:solidFill>
                  <a:srgbClr val="000000"/>
                </a:solidFill>
                <a:latin typeface="Georgia" charset="0"/>
              </a:rPr>
              <a:t>, el prestigioso despacho </a:t>
            </a:r>
            <a:r>
              <a:rPr lang="es-ES" sz="1400" dirty="0" smtClean="0">
                <a:solidFill>
                  <a:srgbClr val="000000"/>
                </a:solidFill>
                <a:latin typeface="Georgia" charset="0"/>
              </a:rPr>
              <a:t>de Arquitectura </a:t>
            </a:r>
            <a:r>
              <a:rPr lang="es-ES" sz="1400" dirty="0">
                <a:solidFill>
                  <a:srgbClr val="000000"/>
                </a:solidFill>
                <a:latin typeface="Georgia" charset="0"/>
              </a:rPr>
              <a:t>de Joaquín Torres en Madrid,  para que </a:t>
            </a:r>
            <a:r>
              <a:rPr lang="es-ES" sz="1400" dirty="0" smtClean="0">
                <a:solidFill>
                  <a:srgbClr val="000000"/>
                </a:solidFill>
                <a:latin typeface="Georgia" charset="0"/>
              </a:rPr>
              <a:t>ofrezcan </a:t>
            </a:r>
            <a:r>
              <a:rPr lang="es-ES" sz="1400" dirty="0">
                <a:solidFill>
                  <a:srgbClr val="000000"/>
                </a:solidFill>
                <a:latin typeface="Georgia" charset="0"/>
              </a:rPr>
              <a:t>el sistema constructivo de </a:t>
            </a:r>
            <a:r>
              <a:rPr lang="es-ES" sz="1400" b="1" dirty="0">
                <a:solidFill>
                  <a:srgbClr val="000000"/>
                </a:solidFill>
                <a:latin typeface="Georgia" charset="0"/>
              </a:rPr>
              <a:t>ARQUIMA</a:t>
            </a:r>
            <a:r>
              <a:rPr lang="es-ES" sz="1400" dirty="0">
                <a:solidFill>
                  <a:srgbClr val="000000"/>
                </a:solidFill>
                <a:latin typeface="Georgia" charset="0"/>
              </a:rPr>
              <a:t> a sus clientes</a:t>
            </a:r>
            <a:r>
              <a:rPr lang="es-ES" sz="1400" dirty="0" smtClean="0">
                <a:solidFill>
                  <a:srgbClr val="000000"/>
                </a:solidFill>
                <a:latin typeface="Georgia" charset="0"/>
              </a:rPr>
              <a:t>.</a:t>
            </a:r>
          </a:p>
          <a:p>
            <a:pPr algn="just" hangingPunct="1">
              <a:lnSpc>
                <a:spcPct val="100000"/>
              </a:lnSpc>
              <a:tabLst>
                <a:tab pos="723900" algn="l"/>
                <a:tab pos="1447800" algn="l"/>
                <a:tab pos="2171700" algn="l"/>
                <a:tab pos="2895600" algn="l"/>
                <a:tab pos="3619500" algn="l"/>
                <a:tab pos="4343400" algn="l"/>
                <a:tab pos="5067300" algn="l"/>
              </a:tabLst>
            </a:pPr>
            <a:endParaRPr lang="es-ES_tradnl" sz="1400" dirty="0" smtClean="0">
              <a:solidFill>
                <a:srgbClr val="000000"/>
              </a:solidFill>
              <a:latin typeface="Georgia" charset="0"/>
            </a:endParaRPr>
          </a:p>
          <a:p>
            <a:pPr algn="just" hangingPunct="1">
              <a:lnSpc>
                <a:spcPct val="100000"/>
              </a:lnSpc>
              <a:buSzPct val="45000"/>
              <a:tabLst>
                <a:tab pos="723900" algn="l"/>
                <a:tab pos="1447800" algn="l"/>
                <a:tab pos="2171700" algn="l"/>
                <a:tab pos="2895600" algn="l"/>
                <a:tab pos="3619500" algn="l"/>
                <a:tab pos="4343400" algn="l"/>
              </a:tabLst>
            </a:pPr>
            <a:r>
              <a:rPr lang="es-ES" sz="1400" dirty="0" smtClean="0">
                <a:solidFill>
                  <a:srgbClr val="000000"/>
                </a:solidFill>
                <a:latin typeface="Georgia" charset="0"/>
              </a:rPr>
              <a:t>En febrero de 2014 se lanza la colección </a:t>
            </a:r>
            <a:r>
              <a:rPr lang="es-ES" sz="1400" b="1" dirty="0" smtClean="0">
                <a:solidFill>
                  <a:srgbClr val="000000"/>
                </a:solidFill>
                <a:latin typeface="Georgia" charset="0"/>
              </a:rPr>
              <a:t>ARQUIMA </a:t>
            </a:r>
            <a:r>
              <a:rPr lang="es-ES" sz="1400" b="1" dirty="0" err="1" smtClean="0">
                <a:solidFill>
                  <a:srgbClr val="000000"/>
                </a:solidFill>
                <a:latin typeface="Georgia" charset="0"/>
              </a:rPr>
              <a:t>Design</a:t>
            </a:r>
            <a:r>
              <a:rPr lang="es-ES" sz="1400" dirty="0" smtClean="0">
                <a:solidFill>
                  <a:srgbClr val="000000"/>
                </a:solidFill>
                <a:latin typeface="Georgia" charset="0"/>
              </a:rPr>
              <a:t>, con diseños realizados por arquitectos  de renombre, tanto a nivel nacional como internacional, como Claudina Relat, </a:t>
            </a:r>
            <a:r>
              <a:rPr lang="es-ES" sz="1400" dirty="0" err="1" smtClean="0">
                <a:solidFill>
                  <a:srgbClr val="000000"/>
                </a:solidFill>
                <a:latin typeface="Georgia" charset="0"/>
              </a:rPr>
              <a:t>Joarquín</a:t>
            </a:r>
            <a:r>
              <a:rPr lang="es-ES" sz="1400" dirty="0" smtClean="0">
                <a:solidFill>
                  <a:srgbClr val="000000"/>
                </a:solidFill>
                <a:latin typeface="Georgia" charset="0"/>
              </a:rPr>
              <a:t> Torres y Francesc </a:t>
            </a:r>
            <a:r>
              <a:rPr lang="es-ES" sz="1400" dirty="0" err="1" smtClean="0">
                <a:solidFill>
                  <a:srgbClr val="000000"/>
                </a:solidFill>
                <a:latin typeface="Georgia" charset="0"/>
              </a:rPr>
              <a:t>Guàrdia</a:t>
            </a:r>
            <a:r>
              <a:rPr lang="es-ES" sz="1400" dirty="0" smtClean="0">
                <a:solidFill>
                  <a:srgbClr val="000000"/>
                </a:solidFill>
                <a:latin typeface="Georgia" charset="0"/>
              </a:rPr>
              <a:t>, y despachos  internacionales como </a:t>
            </a:r>
            <a:r>
              <a:rPr lang="es-ES" sz="1400" dirty="0" err="1" smtClean="0">
                <a:solidFill>
                  <a:srgbClr val="000000"/>
                </a:solidFill>
                <a:latin typeface="Georgia" charset="0"/>
              </a:rPr>
              <a:t>AGi</a:t>
            </a:r>
            <a:r>
              <a:rPr lang="es-ES" sz="1400" dirty="0" smtClean="0">
                <a:solidFill>
                  <a:srgbClr val="000000"/>
                </a:solidFill>
                <a:latin typeface="Georgia" charset="0"/>
              </a:rPr>
              <a:t> </a:t>
            </a:r>
            <a:r>
              <a:rPr lang="es-ES" sz="1400" dirty="0" err="1" smtClean="0">
                <a:solidFill>
                  <a:srgbClr val="000000"/>
                </a:solidFill>
                <a:latin typeface="Georgia" charset="0"/>
              </a:rPr>
              <a:t>arquitechts</a:t>
            </a:r>
            <a:r>
              <a:rPr lang="es-ES" sz="1400" dirty="0" smtClean="0">
                <a:solidFill>
                  <a:srgbClr val="000000"/>
                </a:solidFill>
                <a:latin typeface="Georgia" charset="0"/>
              </a:rPr>
              <a:t> y ON-A Arquitectura.</a:t>
            </a:r>
          </a:p>
          <a:p>
            <a:pPr algn="just" hangingPunct="1">
              <a:lnSpc>
                <a:spcPct val="100000"/>
              </a:lnSpc>
              <a:buSzPct val="45000"/>
              <a:tabLst>
                <a:tab pos="723900" algn="l"/>
                <a:tab pos="1447800" algn="l"/>
                <a:tab pos="2171700" algn="l"/>
                <a:tab pos="2895600" algn="l"/>
                <a:tab pos="3619500" algn="l"/>
                <a:tab pos="4343400" algn="l"/>
              </a:tabLst>
            </a:pPr>
            <a:endParaRPr lang="es-ES" sz="1400" dirty="0" smtClean="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 pos="5067300" algn="l"/>
              </a:tabLst>
            </a:pPr>
            <a:endParaRPr lang="es-ES" sz="1400" dirty="0">
              <a:solidFill>
                <a:srgbClr val="000000"/>
              </a:solidFill>
              <a:latin typeface="Georgia" charset="0"/>
            </a:endParaRPr>
          </a:p>
          <a:p>
            <a:pPr algn="just" hangingPunct="1">
              <a:lnSpc>
                <a:spcPct val="100000"/>
              </a:lnSpc>
              <a:buSzPct val="45000"/>
              <a:tabLst>
                <a:tab pos="723900" algn="l"/>
                <a:tab pos="1447800" algn="l"/>
                <a:tab pos="2171700" algn="l"/>
                <a:tab pos="2895600" algn="l"/>
                <a:tab pos="3619500" algn="l"/>
                <a:tab pos="4343400" algn="l"/>
              </a:tabLst>
            </a:pPr>
            <a:endParaRPr lang="es-ES" dirty="0" smtClean="0"/>
          </a:p>
          <a:p>
            <a:pPr algn="just" hangingPunct="1">
              <a:lnSpc>
                <a:spcPct val="100000"/>
              </a:lnSpc>
              <a:tabLst>
                <a:tab pos="723900" algn="l"/>
                <a:tab pos="1447800" algn="l"/>
                <a:tab pos="2171700" algn="l"/>
                <a:tab pos="2895600" algn="l"/>
                <a:tab pos="3619500" algn="l"/>
                <a:tab pos="4343400" algn="l"/>
                <a:tab pos="5067300" algn="l"/>
              </a:tabLst>
            </a:pPr>
            <a:endParaRPr lang="es-ES" dirty="0">
              <a:solidFill>
                <a:srgbClr val="000000"/>
              </a:solidFill>
              <a:latin typeface="Georgia" charset="0"/>
            </a:endParaRPr>
          </a:p>
        </p:txBody>
      </p:sp>
      <p:pic>
        <p:nvPicPr>
          <p:cNvPr id="10244" name="Picture 4"/>
          <p:cNvPicPr>
            <a:picLocks noChangeAspect="1" noChangeArrowheads="1"/>
          </p:cNvPicPr>
          <p:nvPr/>
        </p:nvPicPr>
        <p:blipFill>
          <a:blip r:embed="rId4" cstate="print"/>
          <a:srcRect/>
          <a:stretch>
            <a:fillRect/>
          </a:stretch>
        </p:blipFill>
        <p:spPr bwMode="auto">
          <a:xfrm>
            <a:off x="7572375" y="1428750"/>
            <a:ext cx="1420813" cy="1000125"/>
          </a:xfrm>
          <a:prstGeom prst="rect">
            <a:avLst/>
          </a:prstGeom>
          <a:noFill/>
          <a:ln w="9360">
            <a:noFill/>
            <a:miter lim="800000"/>
            <a:headEnd/>
            <a:tailEnd/>
          </a:ln>
          <a:effectLst/>
        </p:spPr>
      </p:pic>
      <p:pic>
        <p:nvPicPr>
          <p:cNvPr id="8" name="7 Imagen" descr="A_Cero_Fachada_Coche.jpg"/>
          <p:cNvPicPr>
            <a:picLocks noChangeAspect="1"/>
          </p:cNvPicPr>
          <p:nvPr/>
        </p:nvPicPr>
        <p:blipFill>
          <a:blip r:embed="rId5" cstate="print"/>
          <a:stretch>
            <a:fillRect/>
          </a:stretch>
        </p:blipFill>
        <p:spPr>
          <a:xfrm>
            <a:off x="6012160" y="2636912"/>
            <a:ext cx="2808312" cy="1404156"/>
          </a:xfrm>
          <a:prstGeom prst="rect">
            <a:avLst/>
          </a:prstGeom>
        </p:spPr>
      </p:pic>
      <p:pic>
        <p:nvPicPr>
          <p:cNvPr id="9" name="8 Imagen" descr="VFS04-casa imagen aeria.jpg"/>
          <p:cNvPicPr>
            <a:picLocks noChangeAspect="1"/>
          </p:cNvPicPr>
          <p:nvPr/>
        </p:nvPicPr>
        <p:blipFill>
          <a:blip r:embed="rId6" cstate="print"/>
          <a:stretch>
            <a:fillRect/>
          </a:stretch>
        </p:blipFill>
        <p:spPr>
          <a:xfrm>
            <a:off x="6012160" y="4174352"/>
            <a:ext cx="2748275" cy="1990952"/>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cstate="print"/>
          <a:srcRect/>
          <a:stretch>
            <a:fillRect/>
          </a:stretch>
        </p:blipFill>
        <p:spPr bwMode="auto">
          <a:xfrm>
            <a:off x="3071813" y="428625"/>
            <a:ext cx="2995612" cy="1592263"/>
          </a:xfrm>
          <a:prstGeom prst="rect">
            <a:avLst/>
          </a:prstGeom>
          <a:noFill/>
          <a:ln w="9525">
            <a:noFill/>
            <a:round/>
            <a:headEnd/>
            <a:tailEnd/>
          </a:ln>
          <a:effectLst/>
        </p:spPr>
      </p:pic>
      <p:sp>
        <p:nvSpPr>
          <p:cNvPr id="10242" name="Rectangle 2"/>
          <p:cNvSpPr>
            <a:spLocks noChangeArrowheads="1"/>
          </p:cNvSpPr>
          <p:nvPr/>
        </p:nvSpPr>
        <p:spPr bwMode="auto">
          <a:xfrm>
            <a:off x="571500" y="2800380"/>
            <a:ext cx="5214946" cy="4307418"/>
          </a:xfrm>
          <a:prstGeom prst="rect">
            <a:avLst/>
          </a:prstGeom>
          <a:noFill/>
          <a:ln w="9525">
            <a:noFill/>
            <a:round/>
            <a:headEnd/>
            <a:tailEnd/>
          </a:ln>
          <a:effectLst/>
        </p:spPr>
        <p:txBody>
          <a:bodyPr wrap="square" lIns="90000" tIns="45000" rIns="90000" bIns="45000">
            <a:spAutoFit/>
          </a:bodyPr>
          <a:lstStyle/>
          <a:p>
            <a:pPr algn="just" hangingPunct="1">
              <a:lnSpc>
                <a:spcPct val="100000"/>
              </a:lnSpc>
              <a:tabLst>
                <a:tab pos="723900" algn="l"/>
                <a:tab pos="1447800" algn="l"/>
                <a:tab pos="2171700" algn="l"/>
                <a:tab pos="2895600" algn="l"/>
                <a:tab pos="3619500" algn="l"/>
                <a:tab pos="4343400" algn="l"/>
                <a:tab pos="5067300" algn="l"/>
              </a:tabLst>
            </a:pPr>
            <a:r>
              <a:rPr lang="es-ES" sz="1400" dirty="0" smtClean="0">
                <a:solidFill>
                  <a:srgbClr val="000000"/>
                </a:solidFill>
                <a:latin typeface="Georgia" charset="0"/>
              </a:rPr>
              <a:t>En noviembre de 2014, el </a:t>
            </a:r>
            <a:r>
              <a:rPr lang="es-ES" sz="1400" dirty="0" err="1" smtClean="0">
                <a:solidFill>
                  <a:srgbClr val="000000"/>
                </a:solidFill>
                <a:latin typeface="Georgia" charset="0"/>
              </a:rPr>
              <a:t>Sustainable</a:t>
            </a:r>
            <a:r>
              <a:rPr lang="es-ES" sz="1400" dirty="0" smtClean="0">
                <a:solidFill>
                  <a:srgbClr val="000000"/>
                </a:solidFill>
                <a:latin typeface="Georgia" charset="0"/>
              </a:rPr>
              <a:t> </a:t>
            </a:r>
            <a:r>
              <a:rPr lang="es-ES" sz="1400" dirty="0" err="1" smtClean="0">
                <a:solidFill>
                  <a:srgbClr val="000000"/>
                </a:solidFill>
                <a:latin typeface="Georgia" charset="0"/>
              </a:rPr>
              <a:t>Building</a:t>
            </a:r>
            <a:r>
              <a:rPr lang="es-ES" sz="1400" dirty="0" smtClean="0">
                <a:solidFill>
                  <a:srgbClr val="000000"/>
                </a:solidFill>
                <a:latin typeface="Georgia" charset="0"/>
              </a:rPr>
              <a:t> </a:t>
            </a:r>
            <a:r>
              <a:rPr lang="es-ES" sz="1400" dirty="0" err="1" smtClean="0">
                <a:solidFill>
                  <a:srgbClr val="000000"/>
                </a:solidFill>
                <a:latin typeface="Georgia" charset="0"/>
              </a:rPr>
              <a:t>Entrepreneurship</a:t>
            </a:r>
            <a:r>
              <a:rPr lang="es-ES" sz="1400" dirty="0" smtClean="0">
                <a:solidFill>
                  <a:srgbClr val="000000"/>
                </a:solidFill>
                <a:latin typeface="Georgia" charset="0"/>
              </a:rPr>
              <a:t>, organizado por el Green </a:t>
            </a:r>
            <a:r>
              <a:rPr lang="es-ES" sz="1400" dirty="0" err="1" smtClean="0">
                <a:solidFill>
                  <a:srgbClr val="000000"/>
                </a:solidFill>
                <a:latin typeface="Georgia" charset="0"/>
              </a:rPr>
              <a:t>Building</a:t>
            </a:r>
            <a:r>
              <a:rPr lang="es-ES" sz="1400" dirty="0" smtClean="0">
                <a:solidFill>
                  <a:srgbClr val="000000"/>
                </a:solidFill>
                <a:latin typeface="Georgia" charset="0"/>
              </a:rPr>
              <a:t> Council de España, el Ayuntamiento de Barcelona y el </a:t>
            </a:r>
            <a:r>
              <a:rPr lang="es-ES" sz="1400" dirty="0" err="1" smtClean="0">
                <a:solidFill>
                  <a:srgbClr val="000000"/>
                </a:solidFill>
                <a:latin typeface="Georgia" charset="0"/>
              </a:rPr>
              <a:t>Beyond</a:t>
            </a:r>
            <a:r>
              <a:rPr lang="es-ES" sz="1400" dirty="0" smtClean="0">
                <a:solidFill>
                  <a:srgbClr val="000000"/>
                </a:solidFill>
                <a:latin typeface="Georgia" charset="0"/>
              </a:rPr>
              <a:t> </a:t>
            </a:r>
            <a:r>
              <a:rPr lang="es-ES" sz="1400" dirty="0" err="1" smtClean="0">
                <a:solidFill>
                  <a:srgbClr val="000000"/>
                </a:solidFill>
                <a:latin typeface="Georgia" charset="0"/>
              </a:rPr>
              <a:t>Building</a:t>
            </a:r>
            <a:r>
              <a:rPr lang="es-ES" sz="1400" dirty="0" smtClean="0">
                <a:solidFill>
                  <a:srgbClr val="000000"/>
                </a:solidFill>
                <a:latin typeface="Georgia" charset="0"/>
              </a:rPr>
              <a:t> Barcelona (</a:t>
            </a:r>
            <a:r>
              <a:rPr lang="es-ES" sz="1400" dirty="0" err="1" smtClean="0">
                <a:solidFill>
                  <a:srgbClr val="000000"/>
                </a:solidFill>
                <a:latin typeface="Georgia" charset="0"/>
              </a:rPr>
              <a:t>Construmat</a:t>
            </a:r>
            <a:r>
              <a:rPr lang="es-ES" sz="1400" dirty="0" smtClean="0">
                <a:solidFill>
                  <a:srgbClr val="000000"/>
                </a:solidFill>
                <a:latin typeface="Georgia" charset="0"/>
              </a:rPr>
              <a:t>), otorga el Premio de Sostenibilidad y Eficiencia Energética al sistema constructivo Ca2d.</a:t>
            </a:r>
          </a:p>
          <a:p>
            <a:pPr algn="just" hangingPunct="1">
              <a:lnSpc>
                <a:spcPct val="100000"/>
              </a:lnSpc>
              <a:tabLst>
                <a:tab pos="723900" algn="l"/>
                <a:tab pos="1447800" algn="l"/>
                <a:tab pos="2171700" algn="l"/>
                <a:tab pos="2895600" algn="l"/>
                <a:tab pos="3619500" algn="l"/>
                <a:tab pos="4343400" algn="l"/>
                <a:tab pos="5067300" algn="l"/>
              </a:tabLst>
            </a:pPr>
            <a:endParaRPr lang="es-ES" sz="1400" dirty="0" smtClean="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 pos="5067300" algn="l"/>
              </a:tabLst>
            </a:pPr>
            <a:r>
              <a:rPr lang="es-ES" sz="1400" dirty="0" smtClean="0">
                <a:solidFill>
                  <a:srgbClr val="000000"/>
                </a:solidFill>
                <a:latin typeface="Georgia" charset="0"/>
              </a:rPr>
              <a:t>En diciembre de 2014 </a:t>
            </a:r>
            <a:r>
              <a:rPr lang="es-ES" sz="1400" b="1" dirty="0" smtClean="0">
                <a:solidFill>
                  <a:srgbClr val="000000"/>
                </a:solidFill>
                <a:latin typeface="Georgia" charset="0"/>
              </a:rPr>
              <a:t>ARQUIMA</a:t>
            </a:r>
            <a:r>
              <a:rPr lang="es-ES" sz="1400" dirty="0" smtClean="0">
                <a:solidFill>
                  <a:srgbClr val="000000"/>
                </a:solidFill>
                <a:latin typeface="Georgia" charset="0"/>
              </a:rPr>
              <a:t> se integra como socio fundador y miembro de la Junta Directiva del nuevo Cluster del Hábitat de Catalunya </a:t>
            </a:r>
          </a:p>
          <a:p>
            <a:pPr algn="just" hangingPunct="1">
              <a:lnSpc>
                <a:spcPct val="100000"/>
              </a:lnSpc>
              <a:tabLst>
                <a:tab pos="723900" algn="l"/>
                <a:tab pos="1447800" algn="l"/>
                <a:tab pos="2171700" algn="l"/>
                <a:tab pos="2895600" algn="l"/>
                <a:tab pos="3619500" algn="l"/>
                <a:tab pos="4343400" algn="l"/>
                <a:tab pos="5067300" algn="l"/>
              </a:tabLst>
            </a:pPr>
            <a:endParaRPr lang="es-ES_tradnl" sz="1400" dirty="0" smtClean="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 pos="5067300" algn="l"/>
              </a:tabLst>
            </a:pPr>
            <a:r>
              <a:rPr lang="es-ES_tradnl" sz="1400" dirty="0" smtClean="0">
                <a:solidFill>
                  <a:srgbClr val="000000"/>
                </a:solidFill>
                <a:latin typeface="Georgia" charset="0"/>
              </a:rPr>
              <a:t>En enero de 2015 </a:t>
            </a:r>
            <a:r>
              <a:rPr lang="es-ES_tradnl" sz="1400" b="1" dirty="0" smtClean="0">
                <a:solidFill>
                  <a:srgbClr val="000000"/>
                </a:solidFill>
                <a:latin typeface="Georgia" charset="0"/>
              </a:rPr>
              <a:t>ARQUIMA</a:t>
            </a:r>
            <a:r>
              <a:rPr lang="es-ES_tradnl" sz="1400" dirty="0" smtClean="0">
                <a:solidFill>
                  <a:srgbClr val="000000"/>
                </a:solidFill>
                <a:latin typeface="Georgia" charset="0"/>
              </a:rPr>
              <a:t> inicia la fabricación del primer edificio plurifamiliar en altura realizado con estructura de entramado ligero de España, que se ubicará en el centro de la ciudad de Barcelona.</a:t>
            </a:r>
            <a:endParaRPr lang="es-ES" sz="1400" dirty="0" smtClean="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 pos="5067300" algn="l"/>
              </a:tabLst>
            </a:pPr>
            <a:endParaRPr lang="es-ES" sz="1400" dirty="0" smtClean="0">
              <a:solidFill>
                <a:srgbClr val="000000"/>
              </a:solidFill>
              <a:latin typeface="Georgia" charset="0"/>
            </a:endParaRPr>
          </a:p>
          <a:p>
            <a:pPr algn="just" hangingPunct="1">
              <a:lnSpc>
                <a:spcPct val="100000"/>
              </a:lnSpc>
              <a:buSzPct val="45000"/>
              <a:tabLst>
                <a:tab pos="723900" algn="l"/>
                <a:tab pos="1447800" algn="l"/>
                <a:tab pos="2171700" algn="l"/>
                <a:tab pos="2895600" algn="l"/>
                <a:tab pos="3619500" algn="l"/>
                <a:tab pos="4343400" algn="l"/>
              </a:tabLst>
            </a:pPr>
            <a:endParaRPr lang="es-ES" sz="1400" dirty="0" smtClean="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 pos="5067300" algn="l"/>
              </a:tabLst>
            </a:pPr>
            <a:endParaRPr lang="es-ES" sz="1400" dirty="0">
              <a:solidFill>
                <a:srgbClr val="000000"/>
              </a:solidFill>
              <a:latin typeface="Georgia" charset="0"/>
            </a:endParaRPr>
          </a:p>
          <a:p>
            <a:pPr algn="just" hangingPunct="1">
              <a:lnSpc>
                <a:spcPct val="100000"/>
              </a:lnSpc>
              <a:buSzPct val="45000"/>
              <a:tabLst>
                <a:tab pos="723900" algn="l"/>
                <a:tab pos="1447800" algn="l"/>
                <a:tab pos="2171700" algn="l"/>
                <a:tab pos="2895600" algn="l"/>
                <a:tab pos="3619500" algn="l"/>
                <a:tab pos="4343400" algn="l"/>
              </a:tabLst>
            </a:pPr>
            <a:endParaRPr lang="es-ES" dirty="0" smtClean="0"/>
          </a:p>
          <a:p>
            <a:pPr algn="just" hangingPunct="1">
              <a:lnSpc>
                <a:spcPct val="100000"/>
              </a:lnSpc>
              <a:tabLst>
                <a:tab pos="723900" algn="l"/>
                <a:tab pos="1447800" algn="l"/>
                <a:tab pos="2171700" algn="l"/>
                <a:tab pos="2895600" algn="l"/>
                <a:tab pos="3619500" algn="l"/>
                <a:tab pos="4343400" algn="l"/>
                <a:tab pos="5067300" algn="l"/>
              </a:tabLst>
            </a:pPr>
            <a:endParaRPr lang="es-ES" dirty="0">
              <a:solidFill>
                <a:srgbClr val="000000"/>
              </a:solidFill>
              <a:latin typeface="Georgia" charset="0"/>
            </a:endParaRPr>
          </a:p>
        </p:txBody>
      </p:sp>
      <p:pic>
        <p:nvPicPr>
          <p:cNvPr id="10244" name="Picture 4"/>
          <p:cNvPicPr>
            <a:picLocks noChangeAspect="1" noChangeArrowheads="1"/>
          </p:cNvPicPr>
          <p:nvPr/>
        </p:nvPicPr>
        <p:blipFill>
          <a:blip r:embed="rId4" cstate="print"/>
          <a:srcRect/>
          <a:stretch>
            <a:fillRect/>
          </a:stretch>
        </p:blipFill>
        <p:spPr bwMode="auto">
          <a:xfrm>
            <a:off x="7572375" y="1428750"/>
            <a:ext cx="1420813" cy="1000125"/>
          </a:xfrm>
          <a:prstGeom prst="rect">
            <a:avLst/>
          </a:prstGeom>
          <a:noFill/>
          <a:ln w="9360">
            <a:noFill/>
            <a:miter lim="800000"/>
            <a:headEnd/>
            <a:tailEnd/>
          </a:ln>
          <a:effectLst/>
        </p:spPr>
      </p:pic>
      <p:pic>
        <p:nvPicPr>
          <p:cNvPr id="1026" name="Picture 2"/>
          <p:cNvPicPr>
            <a:picLocks noChangeAspect="1" noChangeArrowheads="1"/>
          </p:cNvPicPr>
          <p:nvPr/>
        </p:nvPicPr>
        <p:blipFill>
          <a:blip r:embed="rId5" cstate="print"/>
          <a:srcRect b="18711"/>
          <a:stretch>
            <a:fillRect/>
          </a:stretch>
        </p:blipFill>
        <p:spPr bwMode="auto">
          <a:xfrm>
            <a:off x="5940152" y="4221088"/>
            <a:ext cx="2794264" cy="1800200"/>
          </a:xfrm>
          <a:prstGeom prst="rect">
            <a:avLst/>
          </a:prstGeom>
          <a:noFill/>
          <a:ln w="9525">
            <a:noFill/>
            <a:miter lim="800000"/>
            <a:headEnd/>
            <a:tailEnd/>
          </a:ln>
          <a:effectLst/>
        </p:spPr>
      </p:pic>
      <p:pic>
        <p:nvPicPr>
          <p:cNvPr id="34819" name="Picture 3" descr="C:\Users\Public\DOCUMENTOS RED OFICINA ARQUIMA\CLÚSTER HÀBITAT\Logo Definitivo Clúster Hàbitat\Logo definitivo Habitat Cluster Barcelona.jpeg"/>
          <p:cNvPicPr>
            <a:picLocks noChangeAspect="1" noChangeArrowheads="1"/>
          </p:cNvPicPr>
          <p:nvPr/>
        </p:nvPicPr>
        <p:blipFill>
          <a:blip r:embed="rId6" cstate="print"/>
          <a:srcRect l="26676" t="24254" r="25687" b="24542"/>
          <a:stretch>
            <a:fillRect/>
          </a:stretch>
        </p:blipFill>
        <p:spPr bwMode="auto">
          <a:xfrm>
            <a:off x="6516216" y="2744924"/>
            <a:ext cx="1800200" cy="1368152"/>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cstate="print"/>
          <a:srcRect/>
          <a:stretch>
            <a:fillRect/>
          </a:stretch>
        </p:blipFill>
        <p:spPr bwMode="auto">
          <a:xfrm>
            <a:off x="3071813" y="428625"/>
            <a:ext cx="2995612" cy="1592263"/>
          </a:xfrm>
          <a:prstGeom prst="rect">
            <a:avLst/>
          </a:prstGeom>
          <a:noFill/>
          <a:ln w="9525">
            <a:noFill/>
            <a:round/>
            <a:headEnd/>
            <a:tailEnd/>
          </a:ln>
          <a:effectLst/>
        </p:spPr>
      </p:pic>
      <p:sp>
        <p:nvSpPr>
          <p:cNvPr id="10242" name="Rectangle 2"/>
          <p:cNvSpPr>
            <a:spLocks noChangeArrowheads="1"/>
          </p:cNvSpPr>
          <p:nvPr/>
        </p:nvSpPr>
        <p:spPr bwMode="auto">
          <a:xfrm>
            <a:off x="428624" y="3143248"/>
            <a:ext cx="5214946" cy="1814428"/>
          </a:xfrm>
          <a:prstGeom prst="rect">
            <a:avLst/>
          </a:prstGeom>
          <a:noFill/>
          <a:ln w="9525">
            <a:noFill/>
            <a:round/>
            <a:headEnd/>
            <a:tailEnd/>
          </a:ln>
          <a:effectLst/>
        </p:spPr>
        <p:txBody>
          <a:bodyPr wrap="square" lIns="90000" tIns="45000" rIns="90000" bIns="45000">
            <a:spAutoFit/>
          </a:bodyPr>
          <a:lstStyle/>
          <a:p>
            <a:pPr algn="just" hangingPunct="1">
              <a:lnSpc>
                <a:spcPct val="100000"/>
              </a:lnSpc>
              <a:tabLst>
                <a:tab pos="723900" algn="l"/>
                <a:tab pos="1447800" algn="l"/>
                <a:tab pos="2171700" algn="l"/>
                <a:tab pos="2895600" algn="l"/>
                <a:tab pos="3619500" algn="l"/>
                <a:tab pos="4343400" algn="l"/>
                <a:tab pos="5067300" algn="l"/>
              </a:tabLst>
            </a:pPr>
            <a:r>
              <a:rPr lang="es-ES" sz="1400" dirty="0">
                <a:solidFill>
                  <a:srgbClr val="000000"/>
                </a:solidFill>
                <a:latin typeface="Georgia" charset="0"/>
              </a:rPr>
              <a:t>En la actualidad </a:t>
            </a:r>
            <a:r>
              <a:rPr lang="es-ES" sz="1400" b="1" dirty="0">
                <a:solidFill>
                  <a:srgbClr val="000000"/>
                </a:solidFill>
                <a:latin typeface="Georgia" charset="0"/>
              </a:rPr>
              <a:t>ARQUIMA</a:t>
            </a:r>
            <a:r>
              <a:rPr lang="es-ES" sz="1400" dirty="0">
                <a:solidFill>
                  <a:srgbClr val="000000"/>
                </a:solidFill>
                <a:latin typeface="Georgia" charset="0"/>
              </a:rPr>
              <a:t>, </a:t>
            </a:r>
            <a:r>
              <a:rPr lang="es-ES" sz="1400" dirty="0" smtClean="0">
                <a:solidFill>
                  <a:srgbClr val="000000"/>
                </a:solidFill>
                <a:latin typeface="Georgia" charset="0"/>
              </a:rPr>
              <a:t>tiene la capacidad de autofinanciar completamente sus operaciones, </a:t>
            </a:r>
            <a:r>
              <a:rPr lang="es-ES" sz="1400" dirty="0">
                <a:solidFill>
                  <a:srgbClr val="000000"/>
                </a:solidFill>
                <a:latin typeface="Georgia" charset="0"/>
              </a:rPr>
              <a:t>y una muy buena posición en el mercado, que valora la experiencia de la </a:t>
            </a:r>
            <a:r>
              <a:rPr lang="es-ES" sz="1400" dirty="0" smtClean="0">
                <a:solidFill>
                  <a:srgbClr val="000000"/>
                </a:solidFill>
                <a:latin typeface="Georgia" charset="0"/>
              </a:rPr>
              <a:t>empresa y </a:t>
            </a:r>
            <a:r>
              <a:rPr lang="es-ES" sz="1400" dirty="0">
                <a:solidFill>
                  <a:srgbClr val="000000"/>
                </a:solidFill>
                <a:latin typeface="Georgia" charset="0"/>
              </a:rPr>
              <a:t>la seriedad con sus </a:t>
            </a:r>
            <a:r>
              <a:rPr lang="es-ES" sz="1400" dirty="0" smtClean="0">
                <a:solidFill>
                  <a:srgbClr val="000000"/>
                </a:solidFill>
                <a:latin typeface="Georgia" charset="0"/>
              </a:rPr>
              <a:t>clientes, así como </a:t>
            </a:r>
            <a:r>
              <a:rPr lang="es-ES" sz="1400" dirty="0">
                <a:solidFill>
                  <a:srgbClr val="000000"/>
                </a:solidFill>
                <a:latin typeface="Georgia" charset="0"/>
              </a:rPr>
              <a:t>un precio y un plazo de ejecución </a:t>
            </a:r>
            <a:r>
              <a:rPr lang="es-ES" sz="1400" dirty="0" smtClean="0">
                <a:solidFill>
                  <a:srgbClr val="000000"/>
                </a:solidFill>
                <a:latin typeface="Georgia" charset="0"/>
              </a:rPr>
              <a:t>competitivos </a:t>
            </a:r>
            <a:r>
              <a:rPr lang="es-ES" sz="1400" dirty="0">
                <a:solidFill>
                  <a:srgbClr val="000000"/>
                </a:solidFill>
                <a:latin typeface="Georgia" charset="0"/>
              </a:rPr>
              <a:t>en la gama de la alta </a:t>
            </a:r>
            <a:r>
              <a:rPr lang="es-ES" sz="1400" dirty="0" smtClean="0">
                <a:solidFill>
                  <a:srgbClr val="000000"/>
                </a:solidFill>
                <a:latin typeface="Georgia" charset="0"/>
              </a:rPr>
              <a:t>calidad.</a:t>
            </a:r>
          </a:p>
          <a:p>
            <a:pPr algn="just" hangingPunct="1">
              <a:lnSpc>
                <a:spcPct val="100000"/>
              </a:lnSpc>
              <a:tabLst>
                <a:tab pos="723900" algn="l"/>
                <a:tab pos="1447800" algn="l"/>
                <a:tab pos="2171700" algn="l"/>
                <a:tab pos="2895600" algn="l"/>
                <a:tab pos="3619500" algn="l"/>
                <a:tab pos="4343400" algn="l"/>
                <a:tab pos="5067300" algn="l"/>
              </a:tabLst>
            </a:pPr>
            <a:endParaRPr lang="es-ES" sz="1400" dirty="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 pos="5067300" algn="l"/>
              </a:tabLst>
            </a:pPr>
            <a:r>
              <a:rPr lang="es-ES" sz="1400" dirty="0" smtClean="0">
                <a:solidFill>
                  <a:srgbClr val="000000"/>
                </a:solidFill>
                <a:latin typeface="Georgia" charset="0"/>
              </a:rPr>
              <a:t>ARQUIMA ha duplicado la facturación en 2014 respecto a 2013, y espera triplicar su cifra de negocio en 2015.</a:t>
            </a:r>
            <a:endParaRPr lang="es-ES" dirty="0">
              <a:solidFill>
                <a:srgbClr val="000000"/>
              </a:solidFill>
              <a:latin typeface="Georgia" charset="0"/>
            </a:endParaRPr>
          </a:p>
        </p:txBody>
      </p:sp>
      <p:pic>
        <p:nvPicPr>
          <p:cNvPr id="10244" name="Picture 4"/>
          <p:cNvPicPr>
            <a:picLocks noChangeAspect="1" noChangeArrowheads="1"/>
          </p:cNvPicPr>
          <p:nvPr/>
        </p:nvPicPr>
        <p:blipFill>
          <a:blip r:embed="rId4" cstate="print"/>
          <a:srcRect/>
          <a:stretch>
            <a:fillRect/>
          </a:stretch>
        </p:blipFill>
        <p:spPr bwMode="auto">
          <a:xfrm>
            <a:off x="7572375" y="1428750"/>
            <a:ext cx="1420813" cy="1000125"/>
          </a:xfrm>
          <a:prstGeom prst="rect">
            <a:avLst/>
          </a:prstGeom>
          <a:noFill/>
          <a:ln w="9360">
            <a:noFill/>
            <a:miter lim="800000"/>
            <a:headEnd/>
            <a:tailEnd/>
          </a:ln>
          <a:effectLst/>
        </p:spPr>
      </p:pic>
      <p:pic>
        <p:nvPicPr>
          <p:cNvPr id="9" name="8 Imagen" descr="slide comedor on-a.jpg"/>
          <p:cNvPicPr>
            <a:picLocks noChangeAspect="1"/>
          </p:cNvPicPr>
          <p:nvPr/>
        </p:nvPicPr>
        <p:blipFill>
          <a:blip r:embed="rId5" cstate="print"/>
          <a:stretch>
            <a:fillRect/>
          </a:stretch>
        </p:blipFill>
        <p:spPr>
          <a:xfrm>
            <a:off x="5929322" y="3200891"/>
            <a:ext cx="2772545" cy="1871183"/>
          </a:xfrm>
          <a:prstGeom prst="rect">
            <a:avLst/>
          </a:prstGeom>
        </p:spPr>
      </p:pic>
    </p:spTree>
    <p:extLst>
      <p:ext uri="{BB962C8B-B14F-4D97-AF65-F5344CB8AC3E}">
        <p14:creationId xmlns="" xmlns:p14="http://schemas.microsoft.com/office/powerpoint/2010/main" val="22106327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cstate="print"/>
          <a:srcRect/>
          <a:stretch>
            <a:fillRect/>
          </a:stretch>
        </p:blipFill>
        <p:spPr bwMode="auto">
          <a:xfrm>
            <a:off x="3071813" y="428625"/>
            <a:ext cx="2995612" cy="1592263"/>
          </a:xfrm>
          <a:prstGeom prst="rect">
            <a:avLst/>
          </a:prstGeom>
          <a:noFill/>
          <a:ln w="9525">
            <a:noFill/>
            <a:round/>
            <a:headEnd/>
            <a:tailEnd/>
          </a:ln>
          <a:effectLst/>
        </p:spPr>
      </p:pic>
      <p:sp>
        <p:nvSpPr>
          <p:cNvPr id="6146" name="Rectangle 2"/>
          <p:cNvSpPr>
            <a:spLocks noChangeArrowheads="1"/>
          </p:cNvSpPr>
          <p:nvPr/>
        </p:nvSpPr>
        <p:spPr bwMode="auto">
          <a:xfrm>
            <a:off x="571472" y="2786063"/>
            <a:ext cx="4572000" cy="4307418"/>
          </a:xfrm>
          <a:prstGeom prst="rect">
            <a:avLst/>
          </a:prstGeom>
          <a:noFill/>
          <a:ln w="9525">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Lst>
            </a:pPr>
            <a:r>
              <a:rPr lang="es-ES" dirty="0">
                <a:solidFill>
                  <a:srgbClr val="000000"/>
                </a:solidFill>
                <a:latin typeface="Georgia" charset="0"/>
              </a:rPr>
              <a:t>3</a:t>
            </a:r>
            <a:r>
              <a:rPr lang="es-ES" dirty="0" smtClean="0">
                <a:solidFill>
                  <a:srgbClr val="000000"/>
                </a:solidFill>
                <a:latin typeface="Georgia" charset="0"/>
              </a:rPr>
              <a:t>. </a:t>
            </a:r>
            <a:r>
              <a:rPr lang="es-ES" dirty="0">
                <a:solidFill>
                  <a:srgbClr val="000000"/>
                </a:solidFill>
                <a:latin typeface="Georgia" charset="0"/>
              </a:rPr>
              <a:t>Sistemas </a:t>
            </a:r>
            <a:r>
              <a:rPr lang="es-ES" dirty="0" smtClean="0">
                <a:solidFill>
                  <a:srgbClr val="000000"/>
                </a:solidFill>
                <a:latin typeface="Georgia" charset="0"/>
              </a:rPr>
              <a:t>constructivos</a:t>
            </a:r>
            <a:endParaRPr lang="es-ES" dirty="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endParaRPr lang="es-ES" dirty="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r>
              <a:rPr lang="es-ES" sz="1600" b="1" dirty="0">
                <a:solidFill>
                  <a:srgbClr val="000000"/>
                </a:solidFill>
                <a:latin typeface="Georgia" charset="0"/>
              </a:rPr>
              <a:t>SEA </a:t>
            </a:r>
            <a:r>
              <a:rPr lang="es-ES" sz="1400" i="1" dirty="0">
                <a:solidFill>
                  <a:srgbClr val="000000"/>
                </a:solidFill>
                <a:latin typeface="Georgia" charset="0"/>
              </a:rPr>
              <a:t>(Sistema Envolvente ARQUIMA)</a:t>
            </a:r>
          </a:p>
          <a:p>
            <a:pPr hangingPunct="1">
              <a:lnSpc>
                <a:spcPct val="100000"/>
              </a:lnSpc>
              <a:tabLst>
                <a:tab pos="723900" algn="l"/>
                <a:tab pos="1447800" algn="l"/>
                <a:tab pos="2171700" algn="l"/>
                <a:tab pos="2895600" algn="l"/>
                <a:tab pos="3619500" algn="l"/>
                <a:tab pos="4343400" algn="l"/>
              </a:tabLst>
            </a:pPr>
            <a:endParaRPr lang="es-ES" sz="1400" dirty="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Lst>
            </a:pPr>
            <a:r>
              <a:rPr lang="es-ES" sz="1400" dirty="0">
                <a:solidFill>
                  <a:srgbClr val="000000"/>
                </a:solidFill>
                <a:latin typeface="Georgia" charset="0"/>
              </a:rPr>
              <a:t>Es el sistema modular con estructura de madera tradicional de </a:t>
            </a:r>
            <a:r>
              <a:rPr lang="es-ES" sz="1400" b="1" dirty="0">
                <a:solidFill>
                  <a:srgbClr val="000000"/>
                </a:solidFill>
                <a:latin typeface="Georgia" charset="0"/>
              </a:rPr>
              <a:t>ARQUIMA</a:t>
            </a:r>
            <a:r>
              <a:rPr lang="es-ES" sz="1400" dirty="0">
                <a:solidFill>
                  <a:srgbClr val="000000"/>
                </a:solidFill>
                <a:latin typeface="Georgia" charset="0"/>
              </a:rPr>
              <a:t> utilizado </a:t>
            </a:r>
            <a:r>
              <a:rPr lang="es-ES" sz="1400" dirty="0" smtClean="0">
                <a:solidFill>
                  <a:srgbClr val="000000"/>
                </a:solidFill>
                <a:latin typeface="Georgia" charset="0"/>
              </a:rPr>
              <a:t>para </a:t>
            </a:r>
            <a:r>
              <a:rPr lang="es-ES" sz="1400" dirty="0">
                <a:solidFill>
                  <a:srgbClr val="000000"/>
                </a:solidFill>
                <a:latin typeface="Georgia" charset="0"/>
              </a:rPr>
              <a:t>la fabricación de </a:t>
            </a:r>
            <a:r>
              <a:rPr lang="es-ES" sz="1400" dirty="0" smtClean="0">
                <a:solidFill>
                  <a:srgbClr val="000000"/>
                </a:solidFill>
                <a:latin typeface="Georgia" charset="0"/>
              </a:rPr>
              <a:t>todo tipo de edificios de hasta cuatro </a:t>
            </a:r>
            <a:r>
              <a:rPr lang="es-ES" sz="1400" dirty="0">
                <a:solidFill>
                  <a:srgbClr val="000000"/>
                </a:solidFill>
                <a:latin typeface="Georgia" charset="0"/>
              </a:rPr>
              <a:t>plantas de altura.</a:t>
            </a:r>
          </a:p>
          <a:p>
            <a:pPr algn="just" hangingPunct="1">
              <a:lnSpc>
                <a:spcPct val="100000"/>
              </a:lnSpc>
              <a:tabLst>
                <a:tab pos="723900" algn="l"/>
                <a:tab pos="1447800" algn="l"/>
                <a:tab pos="2171700" algn="l"/>
                <a:tab pos="2895600" algn="l"/>
                <a:tab pos="3619500" algn="l"/>
                <a:tab pos="4343400" algn="l"/>
              </a:tabLst>
            </a:pPr>
            <a:endParaRPr lang="es-ES" sz="1400" dirty="0">
              <a:solidFill>
                <a:srgbClr val="000000"/>
              </a:solidFill>
              <a:latin typeface="Georgia" charset="0"/>
            </a:endParaRPr>
          </a:p>
          <a:p>
            <a:pPr algn="just" hangingPunct="1">
              <a:lnSpc>
                <a:spcPct val="100000"/>
              </a:lnSpc>
              <a:tabLst>
                <a:tab pos="723900" algn="l"/>
                <a:tab pos="1447800" algn="l"/>
                <a:tab pos="2171700" algn="l"/>
                <a:tab pos="2895600" algn="l"/>
                <a:tab pos="3619500" algn="l"/>
                <a:tab pos="4343400" algn="l"/>
              </a:tabLst>
            </a:pPr>
            <a:r>
              <a:rPr lang="es-ES" sz="1400" dirty="0">
                <a:solidFill>
                  <a:srgbClr val="000000"/>
                </a:solidFill>
                <a:latin typeface="Georgia" charset="0"/>
              </a:rPr>
              <a:t>Se trata de un sistema </a:t>
            </a:r>
            <a:r>
              <a:rPr lang="es-ES" sz="1400" dirty="0" smtClean="0">
                <a:solidFill>
                  <a:srgbClr val="000000"/>
                </a:solidFill>
                <a:latin typeface="Georgia" charset="0"/>
              </a:rPr>
              <a:t>con un nivel muy alto de prefabricación, basado en un entramado </a:t>
            </a:r>
            <a:r>
              <a:rPr lang="es-ES" sz="1400" dirty="0">
                <a:solidFill>
                  <a:srgbClr val="000000"/>
                </a:solidFill>
                <a:latin typeface="Georgia" charset="0"/>
              </a:rPr>
              <a:t>ligero de madera que </a:t>
            </a:r>
            <a:r>
              <a:rPr lang="es-ES" sz="1400" dirty="0" smtClean="0">
                <a:solidFill>
                  <a:srgbClr val="000000"/>
                </a:solidFill>
                <a:latin typeface="Georgia" charset="0"/>
              </a:rPr>
              <a:t>ha </a:t>
            </a:r>
            <a:r>
              <a:rPr lang="es-ES" sz="1400" dirty="0">
                <a:solidFill>
                  <a:srgbClr val="000000"/>
                </a:solidFill>
                <a:latin typeface="Georgia" charset="0"/>
              </a:rPr>
              <a:t>sido mejorado hasta obtener un sistema sólido, seguro y rápido con el que construir </a:t>
            </a:r>
            <a:r>
              <a:rPr lang="es-ES" sz="1400" dirty="0" smtClean="0">
                <a:solidFill>
                  <a:srgbClr val="000000"/>
                </a:solidFill>
                <a:latin typeface="Georgia" charset="0"/>
              </a:rPr>
              <a:t>edificios de </a:t>
            </a:r>
            <a:r>
              <a:rPr lang="es-ES" sz="1400" dirty="0">
                <a:solidFill>
                  <a:srgbClr val="000000"/>
                </a:solidFill>
                <a:latin typeface="Georgia" charset="0"/>
              </a:rPr>
              <a:t>gran </a:t>
            </a:r>
            <a:r>
              <a:rPr lang="es-ES" sz="1400" dirty="0" smtClean="0">
                <a:solidFill>
                  <a:srgbClr val="000000"/>
                </a:solidFill>
                <a:latin typeface="Georgia" charset="0"/>
              </a:rPr>
              <a:t>calidad, energéticamente eficientes y con plazos de ejecución </a:t>
            </a:r>
            <a:r>
              <a:rPr lang="es-ES" sz="1400" dirty="0">
                <a:solidFill>
                  <a:srgbClr val="000000"/>
                </a:solidFill>
                <a:latin typeface="Georgia" charset="0"/>
              </a:rPr>
              <a:t>muy reducidos.</a:t>
            </a:r>
          </a:p>
          <a:p>
            <a:pPr hangingPunct="1">
              <a:lnSpc>
                <a:spcPct val="100000"/>
              </a:lnSpc>
              <a:tabLst>
                <a:tab pos="723900" algn="l"/>
                <a:tab pos="1447800" algn="l"/>
                <a:tab pos="2171700" algn="l"/>
                <a:tab pos="2895600" algn="l"/>
                <a:tab pos="3619500" algn="l"/>
                <a:tab pos="4343400" algn="l"/>
              </a:tabLst>
            </a:pPr>
            <a:endParaRPr lang="es-ES" dirty="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endParaRPr lang="es-ES" dirty="0">
              <a:solidFill>
                <a:srgbClr val="000000"/>
              </a:solidFill>
              <a:latin typeface="Georgia" charset="0"/>
            </a:endParaRPr>
          </a:p>
          <a:p>
            <a:pPr hangingPunct="1">
              <a:lnSpc>
                <a:spcPct val="100000"/>
              </a:lnSpc>
              <a:tabLst>
                <a:tab pos="723900" algn="l"/>
                <a:tab pos="1447800" algn="l"/>
                <a:tab pos="2171700" algn="l"/>
                <a:tab pos="2895600" algn="l"/>
                <a:tab pos="3619500" algn="l"/>
                <a:tab pos="4343400" algn="l"/>
              </a:tabLst>
            </a:pPr>
            <a:endParaRPr lang="es-ES" dirty="0">
              <a:solidFill>
                <a:srgbClr val="000000"/>
              </a:solidFill>
              <a:latin typeface="Georgia" charset="0"/>
            </a:endParaRPr>
          </a:p>
        </p:txBody>
      </p:sp>
      <p:pic>
        <p:nvPicPr>
          <p:cNvPr id="6147" name="Picture 3"/>
          <p:cNvPicPr>
            <a:picLocks noChangeAspect="1" noChangeArrowheads="1"/>
          </p:cNvPicPr>
          <p:nvPr/>
        </p:nvPicPr>
        <p:blipFill>
          <a:blip r:embed="rId4" cstate="print"/>
          <a:srcRect/>
          <a:stretch>
            <a:fillRect/>
          </a:stretch>
        </p:blipFill>
        <p:spPr bwMode="auto">
          <a:xfrm>
            <a:off x="7572375" y="1428750"/>
            <a:ext cx="1420813" cy="1000125"/>
          </a:xfrm>
          <a:prstGeom prst="rect">
            <a:avLst/>
          </a:prstGeom>
          <a:noFill/>
          <a:ln w="9360">
            <a:noFill/>
            <a:miter lim="800000"/>
            <a:headEnd/>
            <a:tailEnd/>
          </a:ln>
          <a:effectLst/>
        </p:spPr>
      </p:pic>
      <p:pic>
        <p:nvPicPr>
          <p:cNvPr id="8" name="7 Imagen" descr="sl-2.jpg.jpg"/>
          <p:cNvPicPr>
            <a:picLocks noChangeAspect="1"/>
          </p:cNvPicPr>
          <p:nvPr/>
        </p:nvPicPr>
        <p:blipFill>
          <a:blip r:embed="rId5" cstate="print"/>
          <a:stretch>
            <a:fillRect/>
          </a:stretch>
        </p:blipFill>
        <p:spPr>
          <a:xfrm>
            <a:off x="5272118" y="3929066"/>
            <a:ext cx="3657600" cy="190500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a de Office">
      <a:majorFont>
        <a:latin typeface="Georgia"/>
        <a:ea typeface="Microsoft YaHei"/>
        <a:cs typeface=""/>
      </a:majorFont>
      <a:minorFont>
        <a:latin typeface="Georgia"/>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846</TotalTime>
  <Words>1721</Words>
  <Application>Microsoft Office PowerPoint</Application>
  <PresentationFormat>Presentación en pantalla (4:3)</PresentationFormat>
  <Paragraphs>212</Paragraphs>
  <Slides>23</Slides>
  <Notes>23</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Tema de Office</vt:lpstr>
      <vt:lpstr>Dosier de Prensa  Febrero 2015</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Dosier de Prensa  Enero 2014</dc:title>
  <dc:creator>Singular Press</dc:creator>
  <cp:lastModifiedBy>arquima</cp:lastModifiedBy>
  <cp:revision>82</cp:revision>
  <cp:lastPrinted>1601-01-01T00:00:00Z</cp:lastPrinted>
  <dcterms:created xsi:type="dcterms:W3CDTF">1601-01-01T00:00:00Z</dcterms:created>
  <dcterms:modified xsi:type="dcterms:W3CDTF">2015-02-16T13:50:05Z</dcterms:modified>
</cp:coreProperties>
</file>